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1"/>
  </p:notesMasterIdLst>
  <p:sldIdLst>
    <p:sldId id="306" r:id="rId2"/>
    <p:sldId id="263" r:id="rId3"/>
    <p:sldId id="307" r:id="rId4"/>
    <p:sldId id="274" r:id="rId5"/>
    <p:sldId id="275" r:id="rId6"/>
    <p:sldId id="277" r:id="rId7"/>
    <p:sldId id="308" r:id="rId8"/>
    <p:sldId id="265" r:id="rId9"/>
    <p:sldId id="279" r:id="rId10"/>
    <p:sldId id="309" r:id="rId11"/>
    <p:sldId id="310" r:id="rId12"/>
    <p:sldId id="311" r:id="rId13"/>
    <p:sldId id="282" r:id="rId14"/>
    <p:sldId id="283" r:id="rId15"/>
    <p:sldId id="284" r:id="rId16"/>
    <p:sldId id="286" r:id="rId17"/>
    <p:sldId id="312" r:id="rId18"/>
    <p:sldId id="267" r:id="rId19"/>
    <p:sldId id="288" r:id="rId20"/>
    <p:sldId id="313" r:id="rId21"/>
    <p:sldId id="290" r:id="rId22"/>
    <p:sldId id="293" r:id="rId23"/>
    <p:sldId id="294" r:id="rId24"/>
    <p:sldId id="314" r:id="rId25"/>
    <p:sldId id="315" r:id="rId26"/>
    <p:sldId id="269" r:id="rId27"/>
    <p:sldId id="300" r:id="rId28"/>
    <p:sldId id="302" r:id="rId29"/>
    <p:sldId id="317" r:id="rId30"/>
    <p:sldId id="318" r:id="rId31"/>
    <p:sldId id="316" r:id="rId32"/>
    <p:sldId id="319" r:id="rId33"/>
    <p:sldId id="320" r:id="rId34"/>
    <p:sldId id="321" r:id="rId35"/>
    <p:sldId id="323" r:id="rId36"/>
    <p:sldId id="324" r:id="rId37"/>
    <p:sldId id="325" r:id="rId38"/>
    <p:sldId id="326" r:id="rId39"/>
    <p:sldId id="327" r:id="rId40"/>
    <p:sldId id="328" r:id="rId41"/>
    <p:sldId id="345" r:id="rId42"/>
    <p:sldId id="346" r:id="rId43"/>
    <p:sldId id="347" r:id="rId44"/>
    <p:sldId id="348" r:id="rId45"/>
    <p:sldId id="349" r:id="rId46"/>
    <p:sldId id="350" r:id="rId47"/>
    <p:sldId id="352" r:id="rId48"/>
    <p:sldId id="353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61" r:id="rId57"/>
    <p:sldId id="364" r:id="rId58"/>
    <p:sldId id="362" r:id="rId59"/>
    <p:sldId id="365" r:id="rId6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4DD"/>
    <a:srgbClr val="DC548E"/>
    <a:srgbClr val="AE2B44"/>
    <a:srgbClr val="D63012"/>
    <a:srgbClr val="F4C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25" autoAdjust="0"/>
    <p:restoredTop sz="94714"/>
  </p:normalViewPr>
  <p:slideViewPr>
    <p:cSldViewPr snapToGrid="0" snapToObjects="1">
      <p:cViewPr varScale="1">
        <p:scale>
          <a:sx n="52" d="100"/>
          <a:sy n="52" d="100"/>
        </p:scale>
        <p:origin x="102" y="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542E7-9018-B344-AE0B-77E5DA0E44DE}" type="datetimeFigureOut">
              <a:rPr lang="fr-FR" smtClean="0"/>
              <a:pPr/>
              <a:t>21/06/2017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4C189-580E-E946-BC26-1BB278BBA26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8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grpSp>
        <p:nvGrpSpPr>
          <p:cNvPr id="17" name="Grouper 16"/>
          <p:cNvGrpSpPr/>
          <p:nvPr userDrawn="1"/>
        </p:nvGrpSpPr>
        <p:grpSpPr>
          <a:xfrm>
            <a:off x="0" y="2104372"/>
            <a:ext cx="264926" cy="2649256"/>
            <a:chOff x="0" y="1515649"/>
            <a:chExt cx="369518" cy="369518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515649"/>
              <a:ext cx="369518" cy="3695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885167"/>
              <a:ext cx="369518" cy="369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2254685"/>
              <a:ext cx="369518" cy="3695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2624203"/>
              <a:ext cx="369518" cy="369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0" y="2993721"/>
              <a:ext cx="369518" cy="36951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3363239"/>
              <a:ext cx="369518" cy="369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3732757"/>
              <a:ext cx="369518" cy="369518"/>
            </a:xfrm>
            <a:prstGeom prst="rect">
              <a:avLst/>
            </a:prstGeom>
            <a:solidFill>
              <a:srgbClr val="F4C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4102275"/>
              <a:ext cx="369518" cy="369518"/>
            </a:xfrm>
            <a:prstGeom prst="rect">
              <a:avLst/>
            </a:prstGeom>
            <a:solidFill>
              <a:srgbClr val="DC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4471793"/>
              <a:ext cx="369518" cy="369518"/>
            </a:xfrm>
            <a:prstGeom prst="rect">
              <a:avLst/>
            </a:prstGeom>
            <a:solidFill>
              <a:srgbClr val="D63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4841311"/>
              <a:ext cx="369518" cy="369518"/>
            </a:xfrm>
            <a:prstGeom prst="rect">
              <a:avLst/>
            </a:prstGeom>
            <a:solidFill>
              <a:srgbClr val="AE2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10979063" y="0"/>
            <a:ext cx="281836" cy="4321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916433" y="104601"/>
            <a:ext cx="394570" cy="365125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fld id="{2FE55DE8-3208-CF40-A159-DEE1B5418F10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2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93817" y="6356350"/>
            <a:ext cx="6010364" cy="365125"/>
          </a:xfrm>
        </p:spPr>
        <p:txBody>
          <a:bodyPr/>
          <a:lstStyle>
            <a:lvl1pPr algn="l">
              <a:defRPr sz="1000" b="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DIRECTION GÉNÉRALE OPÉRATIONNELLE DE L'ÉCONOMIE, DE L'EMPLOI ET DE LA RECHERCHE</a:t>
            </a: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838200" y="6279231"/>
            <a:ext cx="105156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8" t="41553" r="41536" b="41461"/>
          <a:stretch/>
        </p:blipFill>
        <p:spPr>
          <a:xfrm>
            <a:off x="838199" y="6317762"/>
            <a:ext cx="466638" cy="466638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509" y="6320861"/>
            <a:ext cx="1042471" cy="46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6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chemeClr val="accent5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chemeClr val="accent1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chemeClr val="accent4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chemeClr val="accent6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rgbClr val="D63012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rgbClr val="DC548E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rgbClr val="F4C82B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40646" y="2846539"/>
            <a:ext cx="4483865" cy="557410"/>
          </a:xfrm>
          <a:solidFill>
            <a:srgbClr val="AE2B44"/>
          </a:solidFill>
          <a:ln>
            <a:noFill/>
          </a:ln>
        </p:spPr>
        <p:txBody>
          <a:bodyPr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0"/>
          </p:nvPr>
        </p:nvSpPr>
        <p:spPr>
          <a:xfrm>
            <a:off x="4243758" y="3630786"/>
            <a:ext cx="7006804" cy="150018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4F267-F625-694B-A562-9FE1C1979D87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07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8" name="Grouper 7"/>
          <p:cNvGrpSpPr/>
          <p:nvPr userDrawn="1"/>
        </p:nvGrpSpPr>
        <p:grpSpPr>
          <a:xfrm>
            <a:off x="0" y="2104372"/>
            <a:ext cx="264926" cy="2649256"/>
            <a:chOff x="0" y="1515649"/>
            <a:chExt cx="369518" cy="369518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1515649"/>
              <a:ext cx="369518" cy="3695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1885167"/>
              <a:ext cx="369518" cy="369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0" y="2254685"/>
              <a:ext cx="369518" cy="3695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2624203"/>
              <a:ext cx="369518" cy="369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2993721"/>
              <a:ext cx="369518" cy="36951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3363239"/>
              <a:ext cx="369518" cy="369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3732757"/>
              <a:ext cx="369518" cy="369518"/>
            </a:xfrm>
            <a:prstGeom prst="rect">
              <a:avLst/>
            </a:prstGeom>
            <a:solidFill>
              <a:srgbClr val="F4C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4102275"/>
              <a:ext cx="369518" cy="369518"/>
            </a:xfrm>
            <a:prstGeom prst="rect">
              <a:avLst/>
            </a:prstGeom>
            <a:solidFill>
              <a:srgbClr val="DC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4471793"/>
              <a:ext cx="369518" cy="369518"/>
            </a:xfrm>
            <a:prstGeom prst="rect">
              <a:avLst/>
            </a:prstGeom>
            <a:solidFill>
              <a:srgbClr val="D63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4841311"/>
              <a:ext cx="369518" cy="369518"/>
            </a:xfrm>
            <a:prstGeom prst="rect">
              <a:avLst/>
            </a:prstGeom>
            <a:solidFill>
              <a:srgbClr val="AE2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10979063" y="0"/>
            <a:ext cx="281836" cy="4321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  <a:solidFill>
            <a:schemeClr val="tx2"/>
          </a:solidFill>
        </p:spPr>
        <p:txBody>
          <a:bodyPr>
            <a:noAutofit/>
          </a:bodyPr>
          <a:lstStyle>
            <a:lvl1pPr>
              <a:defRPr sz="30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>
                <a:solidFill>
                  <a:schemeClr val="accent6"/>
                </a:solidFill>
              </a:defRPr>
            </a:lvl1pPr>
            <a:lvl2pPr marL="685800" indent="-228600">
              <a:buClr>
                <a:schemeClr val="accent6"/>
              </a:buClr>
              <a:buSzPct val="9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820400" y="6096668"/>
            <a:ext cx="2743200" cy="365125"/>
          </a:xfrm>
        </p:spPr>
        <p:txBody>
          <a:bodyPr/>
          <a:lstStyle>
            <a:lvl1pPr>
              <a:defRPr sz="1000">
                <a:solidFill>
                  <a:schemeClr val="accent6"/>
                </a:solidFill>
              </a:defRPr>
            </a:lvl1pPr>
          </a:lstStyle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93817" y="6356350"/>
            <a:ext cx="6010364" cy="365125"/>
          </a:xfrm>
        </p:spPr>
        <p:txBody>
          <a:bodyPr/>
          <a:lstStyle>
            <a:lvl1pPr algn="l">
              <a:defRPr sz="1000" b="0">
                <a:solidFill>
                  <a:schemeClr val="accent6"/>
                </a:solidFill>
              </a:defRPr>
            </a:lvl1pPr>
          </a:lstStyle>
          <a:p>
            <a:r>
              <a:rPr lang="fr-FR" dirty="0"/>
              <a:t>DIRECTION GÉNÉRALE OPÉRATIONNELLE DE L'ÉCONOMIE, DE L'EMPLOI ET DE LA RECHERCHE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897643" y="123390"/>
            <a:ext cx="449893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2FE55DE8-3208-CF40-A159-DEE1B5418F10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22" name="Connecteur droit 21"/>
          <p:cNvCxnSpPr/>
          <p:nvPr userDrawn="1"/>
        </p:nvCxnSpPr>
        <p:spPr>
          <a:xfrm>
            <a:off x="838200" y="1825625"/>
            <a:ext cx="10515600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 userDrawn="1"/>
        </p:nvCxnSpPr>
        <p:spPr>
          <a:xfrm>
            <a:off x="838200" y="6279231"/>
            <a:ext cx="99822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8" t="41553" r="41536" b="41461"/>
          <a:stretch/>
        </p:blipFill>
        <p:spPr>
          <a:xfrm>
            <a:off x="838199" y="6317762"/>
            <a:ext cx="466638" cy="466638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509" y="6320861"/>
            <a:ext cx="1042471" cy="463539"/>
          </a:xfrm>
          <a:prstGeom prst="rect">
            <a:avLst/>
          </a:prstGeom>
        </p:spPr>
      </p:pic>
      <p:sp>
        <p:nvSpPr>
          <p:cNvPr id="3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/>
          <a:lstStyle>
            <a:lvl1pPr marL="0" indent="0">
              <a:buNone/>
              <a:defRPr sz="1600" b="1" i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867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0CF3-7708-9241-B551-772EC514B8DA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792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7AF6-3E49-2B4B-8995-B44D15787993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97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0F13B-21B6-4741-95CE-F799DA4A2465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53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C06A-EDAF-D84D-BF0E-1D4E59DA4D7E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54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4874-3DCA-E548-BE7A-763449C3222C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22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0CC9-C37D-094E-8F2C-AF9770C68A15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81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BB639-333C-4E47-9B3B-9D18FB03C84E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2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150290" y="4286096"/>
            <a:ext cx="3893507" cy="365125"/>
          </a:xfrm>
        </p:spPr>
        <p:txBody>
          <a:bodyPr/>
          <a:lstStyle>
            <a:lvl1pPr algn="ctr">
              <a:defRPr/>
            </a:lvl1pPr>
          </a:lstStyle>
          <a:p>
            <a:fld id="{15780F20-304A-5B43-9922-B2D3D7566D7C}" type="datetime1">
              <a:rPr lang="fr-BE" smtClean="0"/>
              <a:pPr/>
              <a:t>21/06/2017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8" t="41553" r="41536" b="41461"/>
          <a:stretch/>
        </p:blipFill>
        <p:spPr>
          <a:xfrm>
            <a:off x="5511452" y="2104372"/>
            <a:ext cx="1164921" cy="116492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148203" y="3356975"/>
            <a:ext cx="3895595" cy="5574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47787" y="3356975"/>
            <a:ext cx="4296427" cy="557410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148203" y="3920788"/>
            <a:ext cx="3895595" cy="33806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r 10"/>
          <p:cNvGrpSpPr/>
          <p:nvPr userDrawn="1"/>
        </p:nvGrpSpPr>
        <p:grpSpPr>
          <a:xfrm rot="16200000">
            <a:off x="6063743" y="2762931"/>
            <a:ext cx="64518" cy="3895595"/>
            <a:chOff x="0" y="1515649"/>
            <a:chExt cx="369518" cy="369518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1515649"/>
              <a:ext cx="369518" cy="3695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1885167"/>
              <a:ext cx="369518" cy="369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2254685"/>
              <a:ext cx="369518" cy="3695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2624203"/>
              <a:ext cx="369518" cy="369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2993721"/>
              <a:ext cx="369518" cy="36951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3363239"/>
              <a:ext cx="369518" cy="369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3732757"/>
              <a:ext cx="369518" cy="369518"/>
            </a:xfrm>
            <a:prstGeom prst="rect">
              <a:avLst/>
            </a:prstGeom>
            <a:solidFill>
              <a:srgbClr val="F4C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0" y="4102275"/>
              <a:ext cx="369518" cy="369518"/>
            </a:xfrm>
            <a:prstGeom prst="rect">
              <a:avLst/>
            </a:prstGeom>
            <a:solidFill>
              <a:srgbClr val="DC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4471793"/>
              <a:ext cx="369518" cy="369518"/>
            </a:xfrm>
            <a:prstGeom prst="rect">
              <a:avLst/>
            </a:prstGeom>
            <a:solidFill>
              <a:srgbClr val="D63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0" y="4841311"/>
              <a:ext cx="369518" cy="369518"/>
            </a:xfrm>
            <a:prstGeom prst="rect">
              <a:avLst/>
            </a:prstGeom>
            <a:solidFill>
              <a:srgbClr val="AE2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791" y="6136395"/>
            <a:ext cx="1258418" cy="559560"/>
          </a:xfrm>
          <a:prstGeom prst="rect">
            <a:avLst/>
          </a:prstGeom>
        </p:spPr>
      </p:pic>
      <p:sp>
        <p:nvSpPr>
          <p:cNvPr id="23" name="Espace réservé du contenu 2"/>
          <p:cNvSpPr>
            <a:spLocks noGrp="1"/>
          </p:cNvSpPr>
          <p:nvPr>
            <p:ph idx="1"/>
          </p:nvPr>
        </p:nvSpPr>
        <p:spPr>
          <a:xfrm>
            <a:off x="838200" y="3914383"/>
            <a:ext cx="10515600" cy="34446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685800" indent="-228600">
              <a:buClr>
                <a:schemeClr val="accent6"/>
              </a:buClr>
              <a:buSzPct val="9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7804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150290" y="4286096"/>
            <a:ext cx="3893507" cy="365125"/>
          </a:xfrm>
        </p:spPr>
        <p:txBody>
          <a:bodyPr/>
          <a:lstStyle>
            <a:lvl1pPr algn="ctr">
              <a:defRPr/>
            </a:lvl1pPr>
          </a:lstStyle>
          <a:p>
            <a:fld id="{15780F20-304A-5B43-9922-B2D3D7566D7C}" type="datetime1">
              <a:rPr lang="fr-BE" smtClean="0"/>
              <a:pPr/>
              <a:t>21/06/2017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8" t="41553" r="41536" b="41461"/>
          <a:stretch/>
        </p:blipFill>
        <p:spPr>
          <a:xfrm>
            <a:off x="5511452" y="2104372"/>
            <a:ext cx="1164921" cy="116492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148203" y="3356975"/>
            <a:ext cx="3895595" cy="5574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47787" y="3356975"/>
            <a:ext cx="4296427" cy="557410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148203" y="3920788"/>
            <a:ext cx="3895595" cy="3380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r 10"/>
          <p:cNvGrpSpPr/>
          <p:nvPr userDrawn="1"/>
        </p:nvGrpSpPr>
        <p:grpSpPr>
          <a:xfrm rot="16200000">
            <a:off x="6063743" y="2762931"/>
            <a:ext cx="64518" cy="3895595"/>
            <a:chOff x="0" y="1515649"/>
            <a:chExt cx="369518" cy="369518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1515649"/>
              <a:ext cx="369518" cy="3695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1885167"/>
              <a:ext cx="369518" cy="369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2254685"/>
              <a:ext cx="369518" cy="3695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2624203"/>
              <a:ext cx="369518" cy="369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2993721"/>
              <a:ext cx="369518" cy="36951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3363239"/>
              <a:ext cx="369518" cy="369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3732757"/>
              <a:ext cx="369518" cy="369518"/>
            </a:xfrm>
            <a:prstGeom prst="rect">
              <a:avLst/>
            </a:prstGeom>
            <a:solidFill>
              <a:srgbClr val="F4C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0" y="4102275"/>
              <a:ext cx="369518" cy="369518"/>
            </a:xfrm>
            <a:prstGeom prst="rect">
              <a:avLst/>
            </a:prstGeom>
            <a:solidFill>
              <a:srgbClr val="DC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4471793"/>
              <a:ext cx="369518" cy="369518"/>
            </a:xfrm>
            <a:prstGeom prst="rect">
              <a:avLst/>
            </a:prstGeom>
            <a:solidFill>
              <a:srgbClr val="D63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0" y="4841311"/>
              <a:ext cx="369518" cy="369518"/>
            </a:xfrm>
            <a:prstGeom prst="rect">
              <a:avLst/>
            </a:prstGeom>
            <a:solidFill>
              <a:srgbClr val="AE2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791" y="6136395"/>
            <a:ext cx="1258418" cy="559560"/>
          </a:xfrm>
          <a:prstGeom prst="rect">
            <a:avLst/>
          </a:prstGeom>
        </p:spPr>
      </p:pic>
      <p:sp>
        <p:nvSpPr>
          <p:cNvPr id="23" name="Espace réservé du contenu 2"/>
          <p:cNvSpPr>
            <a:spLocks noGrp="1"/>
          </p:cNvSpPr>
          <p:nvPr>
            <p:ph idx="1"/>
          </p:nvPr>
        </p:nvSpPr>
        <p:spPr>
          <a:xfrm>
            <a:off x="4283725" y="3914383"/>
            <a:ext cx="3624551" cy="34446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685800" indent="-228600">
              <a:buClr>
                <a:schemeClr val="accent6"/>
              </a:buClr>
              <a:buSzPct val="9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150290" y="4286096"/>
            <a:ext cx="3893507" cy="365125"/>
          </a:xfrm>
        </p:spPr>
        <p:txBody>
          <a:bodyPr/>
          <a:lstStyle>
            <a:lvl1pPr algn="ctr">
              <a:defRPr/>
            </a:lvl1pPr>
          </a:lstStyle>
          <a:p>
            <a:fld id="{15780F20-304A-5B43-9922-B2D3D7566D7C}" type="datetime1">
              <a:rPr lang="fr-BE" smtClean="0"/>
              <a:pPr/>
              <a:t>21/06/2017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8" t="41553" r="41536" b="41461"/>
          <a:stretch/>
        </p:blipFill>
        <p:spPr>
          <a:xfrm>
            <a:off x="5511452" y="2104372"/>
            <a:ext cx="1164921" cy="1164922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148203" y="3356975"/>
            <a:ext cx="3895595" cy="5574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947787" y="3356975"/>
            <a:ext cx="4296427" cy="557410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148203" y="3920788"/>
            <a:ext cx="3895595" cy="3380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r 10"/>
          <p:cNvGrpSpPr/>
          <p:nvPr userDrawn="1"/>
        </p:nvGrpSpPr>
        <p:grpSpPr>
          <a:xfrm rot="16200000">
            <a:off x="6063743" y="2762931"/>
            <a:ext cx="64518" cy="3895595"/>
            <a:chOff x="0" y="1515649"/>
            <a:chExt cx="369518" cy="369518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1515649"/>
              <a:ext cx="369518" cy="3695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1885167"/>
              <a:ext cx="369518" cy="369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2254685"/>
              <a:ext cx="369518" cy="3695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2624203"/>
              <a:ext cx="369518" cy="369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0" y="2993721"/>
              <a:ext cx="369518" cy="36951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0" y="3363239"/>
              <a:ext cx="369518" cy="369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0" y="3732757"/>
              <a:ext cx="369518" cy="369518"/>
            </a:xfrm>
            <a:prstGeom prst="rect">
              <a:avLst/>
            </a:prstGeom>
            <a:solidFill>
              <a:srgbClr val="F4C8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0" y="4102275"/>
              <a:ext cx="369518" cy="369518"/>
            </a:xfrm>
            <a:prstGeom prst="rect">
              <a:avLst/>
            </a:prstGeom>
            <a:solidFill>
              <a:srgbClr val="DC54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4471793"/>
              <a:ext cx="369518" cy="369518"/>
            </a:xfrm>
            <a:prstGeom prst="rect">
              <a:avLst/>
            </a:prstGeom>
            <a:solidFill>
              <a:srgbClr val="D63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0" y="4841311"/>
              <a:ext cx="369518" cy="369518"/>
            </a:xfrm>
            <a:prstGeom prst="rect">
              <a:avLst/>
            </a:prstGeom>
            <a:solidFill>
              <a:srgbClr val="AE2B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791" y="6136395"/>
            <a:ext cx="1258418" cy="559560"/>
          </a:xfrm>
          <a:prstGeom prst="rect">
            <a:avLst/>
          </a:prstGeom>
        </p:spPr>
      </p:pic>
      <p:sp>
        <p:nvSpPr>
          <p:cNvPr id="23" name="Espace réservé du contenu 2"/>
          <p:cNvSpPr>
            <a:spLocks noGrp="1"/>
          </p:cNvSpPr>
          <p:nvPr>
            <p:ph idx="1"/>
          </p:nvPr>
        </p:nvSpPr>
        <p:spPr>
          <a:xfrm>
            <a:off x="4283725" y="3914383"/>
            <a:ext cx="3624551" cy="34446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685800" indent="-228600">
              <a:buClr>
                <a:schemeClr val="accent6"/>
              </a:buClr>
              <a:buSzPct val="90000"/>
              <a:buFont typeface="Wingdings" charset="2"/>
              <a:buChar char="§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B7DC6-6361-3B45-B55B-F3448F4FA197}" type="datetime1">
              <a:rPr lang="fr-BE" smtClean="0"/>
              <a:pPr/>
              <a:t>21/06/2017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55DE8-3208-CF40-A159-DEE1B5418F1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22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2" r:id="rId9"/>
    <p:sldLayoutId id="2147483660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56" r:id="rId19"/>
    <p:sldLayoutId id="2147483657" r:id="rId20"/>
    <p:sldLayoutId id="2147483658" r:id="rId21"/>
    <p:sldLayoutId id="2147483659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llonie.be/fr/formulaire/formalite-lis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mailto:economie.sociale@spw.wallonie.be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0F20-304A-5B43-9922-B2D3D7566D7C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Réforme DGO6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50290" y="3914383"/>
            <a:ext cx="3893508" cy="344465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/>
              <a:t>Les </a:t>
            </a:r>
            <a:r>
              <a:rPr lang="fr-FR" b="1" dirty="0" smtClean="0"/>
              <a:t> Initiatives d’</a:t>
            </a:r>
            <a:r>
              <a:rPr lang="fr-FR" b="1" dirty="0" err="1" smtClean="0"/>
              <a:t>Economie</a:t>
            </a:r>
            <a:r>
              <a:rPr lang="fr-FR" b="1" dirty="0" smtClean="0"/>
              <a:t> sociales ( anciennement EIF</a:t>
            </a:r>
            <a:r>
              <a:rPr lang="fr-FR" b="1" dirty="0"/>
              <a:t>)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r 29"/>
          <p:cNvGrpSpPr/>
          <p:nvPr/>
        </p:nvGrpSpPr>
        <p:grpSpPr>
          <a:xfrm>
            <a:off x="6055789" y="4037928"/>
            <a:ext cx="4951095" cy="1200329"/>
            <a:chOff x="6050075" y="4304213"/>
            <a:chExt cx="4951095" cy="1200329"/>
          </a:xfrm>
        </p:grpSpPr>
        <p:sp>
          <p:nvSpPr>
            <p:cNvPr id="31" name="Arc 30"/>
            <p:cNvSpPr/>
            <p:nvPr/>
          </p:nvSpPr>
          <p:spPr>
            <a:xfrm rot="16200000">
              <a:off x="5941490" y="4596585"/>
              <a:ext cx="1013460" cy="796290"/>
            </a:xfrm>
            <a:prstGeom prst="arc">
              <a:avLst>
                <a:gd name="adj1" fmla="val 16200000"/>
                <a:gd name="adj2" fmla="val 613740"/>
              </a:avLst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520610" y="4304213"/>
              <a:ext cx="44805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Je dois proposer un encadrement social, technique et formatif approprié aux travailleurs peu </a:t>
              </a:r>
              <a:r>
                <a:rPr lang="fr-FR" b="1" dirty="0" smtClean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qualifiés (pas de CESS et inscrits comme demandeurs d’emploi).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61" name="Grouper 60"/>
          <p:cNvGrpSpPr/>
          <p:nvPr/>
        </p:nvGrpSpPr>
        <p:grpSpPr>
          <a:xfrm>
            <a:off x="838200" y="4647477"/>
            <a:ext cx="5225210" cy="922836"/>
            <a:chOff x="838200" y="3633744"/>
            <a:chExt cx="5225210" cy="922836"/>
          </a:xfrm>
        </p:grpSpPr>
        <p:sp>
          <p:nvSpPr>
            <p:cNvPr id="62" name="Arc 61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38200" y="3633744"/>
              <a:ext cx="47070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Mon siège social ou mon activité principale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doit se trouver en Région wallonne.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7843"/>
          </a:xfrm>
        </p:spPr>
        <p:txBody>
          <a:bodyPr/>
          <a:lstStyle/>
          <a:p>
            <a:r>
              <a:rPr lang="fr-FR" dirty="0"/>
              <a:t>Délai de 6 mois après entrée en vigueur de la réforme </a:t>
            </a:r>
            <a:r>
              <a:rPr lang="fr-FR" sz="2000" i="1" dirty="0"/>
              <a:t>(jusqu’au 31/12/2017)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838200" y="2481133"/>
            <a:ext cx="10295965" cy="644796"/>
            <a:chOff x="2809669" y="2803984"/>
            <a:chExt cx="6465981" cy="644796"/>
          </a:xfrm>
        </p:grpSpPr>
        <p:sp>
          <p:nvSpPr>
            <p:cNvPr id="51" name="Rectangle 50"/>
            <p:cNvSpPr/>
            <p:nvPr/>
          </p:nvSpPr>
          <p:spPr>
            <a:xfrm>
              <a:off x="2809669" y="2803984"/>
              <a:ext cx="6465981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809669" y="2926327"/>
              <a:ext cx="64659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Prouver le respect des conditions de l’agrément « Initiative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d’Economie </a:t>
              </a:r>
              <a:r>
                <a:rPr lang="fr-FR" sz="2000" b="1" dirty="0">
                  <a:solidFill>
                    <a:schemeClr val="bg1"/>
                  </a:solidFill>
                </a:rPr>
                <a:t>sociale » </a:t>
              </a:r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1775012" y="3367856"/>
            <a:ext cx="4288398" cy="922836"/>
            <a:chOff x="1775012" y="3633744"/>
            <a:chExt cx="4288398" cy="922836"/>
          </a:xfrm>
        </p:grpSpPr>
        <p:sp>
          <p:nvSpPr>
            <p:cNvPr id="55" name="Arc 54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1775012" y="3633744"/>
              <a:ext cx="37702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Je dois proposer un projet économique à finalité sociale </a:t>
              </a:r>
            </a:p>
          </p:txBody>
        </p:sp>
      </p:grpSp>
      <p:cxnSp>
        <p:nvCxnSpPr>
          <p:cNvPr id="60" name="Connecteur droit 59"/>
          <p:cNvCxnSpPr/>
          <p:nvPr/>
        </p:nvCxnSpPr>
        <p:spPr>
          <a:xfrm>
            <a:off x="6055790" y="2957419"/>
            <a:ext cx="0" cy="2559281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27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7843"/>
          </a:xfrm>
        </p:spPr>
        <p:txBody>
          <a:bodyPr/>
          <a:lstStyle/>
          <a:p>
            <a:r>
              <a:rPr lang="fr-FR" dirty="0"/>
              <a:t>Délai de 6 mois après entrée en vigueur de la réforme </a:t>
            </a:r>
            <a:r>
              <a:rPr lang="fr-FR" sz="2000" i="1" dirty="0"/>
              <a:t>(jusqu’au 31/12/2017)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838200" y="2481133"/>
            <a:ext cx="10295965" cy="644796"/>
            <a:chOff x="2809669" y="2803984"/>
            <a:chExt cx="6465981" cy="644796"/>
          </a:xfrm>
        </p:grpSpPr>
        <p:sp>
          <p:nvSpPr>
            <p:cNvPr id="51" name="Rectangle 50"/>
            <p:cNvSpPr/>
            <p:nvPr/>
          </p:nvSpPr>
          <p:spPr>
            <a:xfrm>
              <a:off x="2809669" y="2803984"/>
              <a:ext cx="6465981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809669" y="2926327"/>
              <a:ext cx="64659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Prouver le respect des conditions de l’agrément « Initiative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d’Economie </a:t>
              </a:r>
              <a:r>
                <a:rPr lang="fr-FR" sz="2000" b="1" dirty="0">
                  <a:solidFill>
                    <a:schemeClr val="bg1"/>
                  </a:solidFill>
                </a:rPr>
                <a:t>sociale » </a:t>
              </a:r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838200" y="3188563"/>
            <a:ext cx="5225210" cy="1200329"/>
            <a:chOff x="838200" y="3633744"/>
            <a:chExt cx="5225210" cy="1200329"/>
          </a:xfrm>
        </p:grpSpPr>
        <p:sp>
          <p:nvSpPr>
            <p:cNvPr id="55" name="Arc 54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838200" y="3633744"/>
              <a:ext cx="47070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Parmi mes mandataires, gérants, administrateurs ou autres personnes pouvant engager l’IES, je ne peux pas compter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de personnes qui </a:t>
              </a:r>
            </a:p>
          </p:txBody>
        </p:sp>
      </p:grpSp>
      <p:cxnSp>
        <p:nvCxnSpPr>
          <p:cNvPr id="60" name="Connecteur droit 59"/>
          <p:cNvCxnSpPr/>
          <p:nvPr/>
        </p:nvCxnSpPr>
        <p:spPr>
          <a:xfrm>
            <a:off x="6055790" y="2957419"/>
            <a:ext cx="0" cy="2559281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r 20"/>
          <p:cNvGrpSpPr/>
          <p:nvPr/>
        </p:nvGrpSpPr>
        <p:grpSpPr>
          <a:xfrm>
            <a:off x="6324462" y="3350367"/>
            <a:ext cx="5186220" cy="369332"/>
            <a:chOff x="838200" y="2673504"/>
            <a:chExt cx="5186220" cy="369332"/>
          </a:xfrm>
        </p:grpSpPr>
        <p:sp>
          <p:nvSpPr>
            <p:cNvPr id="22" name="Rectangle 21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069554" y="2673504"/>
              <a:ext cx="4954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Sont interdites de telles fonctions  </a:t>
              </a:r>
            </a:p>
          </p:txBody>
        </p:sp>
      </p:grpSp>
      <p:grpSp>
        <p:nvGrpSpPr>
          <p:cNvPr id="24" name="Grouper 23"/>
          <p:cNvGrpSpPr/>
          <p:nvPr/>
        </p:nvGrpSpPr>
        <p:grpSpPr>
          <a:xfrm>
            <a:off x="6324462" y="3785291"/>
            <a:ext cx="5186220" cy="1754326"/>
            <a:chOff x="838200" y="2673504"/>
            <a:chExt cx="5186220" cy="1754326"/>
          </a:xfrm>
        </p:grpSpPr>
        <p:sp>
          <p:nvSpPr>
            <p:cNvPr id="25" name="Rectangle 24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069554" y="2673504"/>
              <a:ext cx="495486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Durant les 5 ans qui précèdent la demande :</a:t>
              </a:r>
            </a:p>
            <a:p>
              <a:pPr lvl="1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• ont été responsables des engagements et/ou dettes d’une société en faillite,</a:t>
              </a:r>
            </a:p>
            <a:p>
              <a:pPr lvl="1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• ont été condamnées en matière fiscale, sociale ou tout autre disposition légale ayant trait aux activités de l’IES agréée ;</a:t>
              </a:r>
            </a:p>
          </p:txBody>
        </p:sp>
      </p:grpSp>
      <p:grpSp>
        <p:nvGrpSpPr>
          <p:cNvPr id="33" name="Grouper 32"/>
          <p:cNvGrpSpPr/>
          <p:nvPr/>
        </p:nvGrpSpPr>
        <p:grpSpPr>
          <a:xfrm>
            <a:off x="6324462" y="5631107"/>
            <a:ext cx="5186220" cy="369332"/>
            <a:chOff x="838200" y="2673504"/>
            <a:chExt cx="5186220" cy="369332"/>
          </a:xfrm>
        </p:grpSpPr>
        <p:sp>
          <p:nvSpPr>
            <p:cNvPr id="34" name="Rectangle 33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069554" y="2673504"/>
              <a:ext cx="4954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Ont été privées de droits civils et politiques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0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r 29"/>
          <p:cNvGrpSpPr/>
          <p:nvPr/>
        </p:nvGrpSpPr>
        <p:grpSpPr>
          <a:xfrm>
            <a:off x="6103862" y="3804847"/>
            <a:ext cx="4951095" cy="1754326"/>
            <a:chOff x="6050075" y="4304213"/>
            <a:chExt cx="4951095" cy="1754326"/>
          </a:xfrm>
        </p:grpSpPr>
        <p:sp>
          <p:nvSpPr>
            <p:cNvPr id="31" name="Arc 30"/>
            <p:cNvSpPr/>
            <p:nvPr/>
          </p:nvSpPr>
          <p:spPr>
            <a:xfrm rot="16200000">
              <a:off x="5941490" y="4596585"/>
              <a:ext cx="1013460" cy="796290"/>
            </a:xfrm>
            <a:prstGeom prst="arc">
              <a:avLst>
                <a:gd name="adj1" fmla="val 16200000"/>
                <a:gd name="adj2" fmla="val 613740"/>
              </a:avLst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520610" y="4304213"/>
              <a:ext cx="448056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Je </a:t>
              </a:r>
              <a:r>
                <a:rPr lang="fr-FR" b="1" dirty="0" smtClean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n’ai </a:t>
              </a: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pas </a:t>
              </a:r>
              <a:r>
                <a:rPr lang="fr-FR" b="1" dirty="0" smtClean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de </a:t>
              </a: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dettes envers l’Etat,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la Communauté française, la Région, 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le FOREM, la SOWECSOM, l’ONSS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ou un quelconque fonds de sécurité d’existence SAUF si je bénéficie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d’un plan d’apurement.</a:t>
              </a:r>
            </a:p>
          </p:txBody>
        </p:sp>
      </p:grpSp>
      <p:grpSp>
        <p:nvGrpSpPr>
          <p:cNvPr id="61" name="Grouper 60"/>
          <p:cNvGrpSpPr/>
          <p:nvPr/>
        </p:nvGrpSpPr>
        <p:grpSpPr>
          <a:xfrm>
            <a:off x="838200" y="4647477"/>
            <a:ext cx="5225210" cy="923330"/>
            <a:chOff x="838200" y="3633744"/>
            <a:chExt cx="5225210" cy="923330"/>
          </a:xfrm>
        </p:grpSpPr>
        <p:sp>
          <p:nvSpPr>
            <p:cNvPr id="62" name="Arc 61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38200" y="3633744"/>
              <a:ext cx="470705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J’ai une comptabilité conforme au plan comptable minimum normalisé ou, le cas échéant, liée au projet.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7843"/>
          </a:xfrm>
        </p:spPr>
        <p:txBody>
          <a:bodyPr/>
          <a:lstStyle/>
          <a:p>
            <a:r>
              <a:rPr lang="fr-FR" dirty="0"/>
              <a:t>Délai de 6 mois après entrée en vigueur de la réforme </a:t>
            </a:r>
            <a:r>
              <a:rPr lang="fr-FR" sz="2000" i="1" dirty="0"/>
              <a:t>(jusqu’au 31/12/2017)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838200" y="2481133"/>
            <a:ext cx="10295965" cy="644796"/>
            <a:chOff x="2809669" y="2803984"/>
            <a:chExt cx="6465981" cy="644796"/>
          </a:xfrm>
        </p:grpSpPr>
        <p:sp>
          <p:nvSpPr>
            <p:cNvPr id="51" name="Rectangle 50"/>
            <p:cNvSpPr/>
            <p:nvPr/>
          </p:nvSpPr>
          <p:spPr>
            <a:xfrm>
              <a:off x="2809669" y="2803984"/>
              <a:ext cx="6465981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809669" y="2926327"/>
              <a:ext cx="64659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Prouver le respect des conditions de l’agrément « Initiative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d’Economie </a:t>
              </a:r>
              <a:r>
                <a:rPr lang="fr-FR" sz="2000" b="1" dirty="0">
                  <a:solidFill>
                    <a:schemeClr val="bg1"/>
                  </a:solidFill>
                </a:rPr>
                <a:t>sociale » </a:t>
              </a:r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609600" y="3134775"/>
            <a:ext cx="5453810" cy="1200329"/>
            <a:chOff x="609600" y="3633744"/>
            <a:chExt cx="5453810" cy="1200329"/>
          </a:xfrm>
        </p:grpSpPr>
        <p:sp>
          <p:nvSpPr>
            <p:cNvPr id="55" name="Arc 54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09600" y="3633744"/>
              <a:ext cx="49356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Ma structure ne peut pas être en infraction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dans le domaine des dispositions légales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ou réglementaires relatives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à l’exercice de mon activité.</a:t>
              </a:r>
            </a:p>
          </p:txBody>
        </p:sp>
      </p:grpSp>
      <p:cxnSp>
        <p:nvCxnSpPr>
          <p:cNvPr id="60" name="Connecteur droit 59"/>
          <p:cNvCxnSpPr/>
          <p:nvPr/>
        </p:nvCxnSpPr>
        <p:spPr>
          <a:xfrm>
            <a:off x="6055790" y="2957419"/>
            <a:ext cx="0" cy="2559281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08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7843"/>
          </a:xfrm>
        </p:spPr>
        <p:txBody>
          <a:bodyPr/>
          <a:lstStyle/>
          <a:p>
            <a:r>
              <a:rPr lang="fr-FR" dirty="0"/>
              <a:t>Après la séance d’information</a:t>
            </a:r>
            <a:endParaRPr lang="fr-FR" sz="2000" i="1" dirty="0"/>
          </a:p>
        </p:txBody>
      </p:sp>
      <p:grpSp>
        <p:nvGrpSpPr>
          <p:cNvPr id="62" name="Grouper 61"/>
          <p:cNvGrpSpPr/>
          <p:nvPr/>
        </p:nvGrpSpPr>
        <p:grpSpPr>
          <a:xfrm>
            <a:off x="838200" y="2782428"/>
            <a:ext cx="2113097" cy="473244"/>
            <a:chOff x="838200" y="2782428"/>
            <a:chExt cx="2113097" cy="473244"/>
          </a:xfrm>
        </p:grpSpPr>
        <p:sp>
          <p:nvSpPr>
            <p:cNvPr id="11" name="Triangle 10"/>
            <p:cNvSpPr/>
            <p:nvPr/>
          </p:nvSpPr>
          <p:spPr>
            <a:xfrm rot="5400000">
              <a:off x="2737556" y="2937244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" name="Connecteur droit 12"/>
            <p:cNvCxnSpPr/>
            <p:nvPr/>
          </p:nvCxnSpPr>
          <p:spPr>
            <a:xfrm flipH="1">
              <a:off x="1464740" y="3026088"/>
              <a:ext cx="1288649" cy="0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991496" y="2782428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838200" y="2856811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1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3" name="Grouper 62"/>
          <p:cNvGrpSpPr/>
          <p:nvPr/>
        </p:nvGrpSpPr>
        <p:grpSpPr>
          <a:xfrm>
            <a:off x="3094922" y="2902062"/>
            <a:ext cx="3996870" cy="449487"/>
            <a:chOff x="3094922" y="2902062"/>
            <a:chExt cx="3996870" cy="449487"/>
          </a:xfrm>
        </p:grpSpPr>
        <p:sp>
          <p:nvSpPr>
            <p:cNvPr id="17" name="Rectangle 16"/>
            <p:cNvSpPr/>
            <p:nvPr/>
          </p:nvSpPr>
          <p:spPr>
            <a:xfrm>
              <a:off x="3094922" y="2902062"/>
              <a:ext cx="3996870" cy="4494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160138" y="2939975"/>
              <a:ext cx="39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</a:rPr>
                <a:t>Envoi courrier aux sociétés concernées </a:t>
              </a: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1464740" y="2492513"/>
            <a:ext cx="318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Direction de l’Economie </a:t>
            </a:r>
            <a:r>
              <a:rPr lang="fr-FR" b="1" dirty="0" smtClean="0">
                <a:solidFill>
                  <a:schemeClr val="accent2"/>
                </a:solidFill>
              </a:rPr>
              <a:t>sociale</a:t>
            </a:r>
            <a:endParaRPr lang="fr-FR" b="1" i="1" dirty="0">
              <a:solidFill>
                <a:schemeClr val="accent2"/>
              </a:solidFill>
            </a:endParaRPr>
          </a:p>
        </p:txBody>
      </p:sp>
      <p:grpSp>
        <p:nvGrpSpPr>
          <p:cNvPr id="40" name="Grouper 39"/>
          <p:cNvGrpSpPr/>
          <p:nvPr/>
        </p:nvGrpSpPr>
        <p:grpSpPr>
          <a:xfrm>
            <a:off x="7235417" y="2866872"/>
            <a:ext cx="5186220" cy="646331"/>
            <a:chOff x="838200" y="2673504"/>
            <a:chExt cx="5186220" cy="646331"/>
          </a:xfrm>
        </p:grpSpPr>
        <p:sp>
          <p:nvSpPr>
            <p:cNvPr id="41" name="Rectangle 40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1069554" y="2673504"/>
              <a:ext cx="49548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les conditions IES et les documents nécessaires / pièces justificatives attendus </a:t>
              </a:r>
            </a:p>
          </p:txBody>
        </p:sp>
      </p:grpSp>
      <p:grpSp>
        <p:nvGrpSpPr>
          <p:cNvPr id="64" name="Grouper 63"/>
          <p:cNvGrpSpPr/>
          <p:nvPr/>
        </p:nvGrpSpPr>
        <p:grpSpPr>
          <a:xfrm>
            <a:off x="4646827" y="3847327"/>
            <a:ext cx="3996870" cy="449487"/>
            <a:chOff x="4646827" y="3847327"/>
            <a:chExt cx="3996870" cy="449487"/>
          </a:xfrm>
        </p:grpSpPr>
        <p:sp>
          <p:nvSpPr>
            <p:cNvPr id="43" name="Rectangle 42"/>
            <p:cNvSpPr/>
            <p:nvPr/>
          </p:nvSpPr>
          <p:spPr>
            <a:xfrm>
              <a:off x="4646827" y="3847327"/>
              <a:ext cx="3996870" cy="4494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712043" y="3885240"/>
              <a:ext cx="39316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</a:rPr>
                <a:t>Les renvoyer par retour de courrier </a:t>
              </a:r>
            </a:p>
          </p:txBody>
        </p:sp>
      </p:grpSp>
      <p:grpSp>
        <p:nvGrpSpPr>
          <p:cNvPr id="69" name="Grouper 68"/>
          <p:cNvGrpSpPr/>
          <p:nvPr/>
        </p:nvGrpSpPr>
        <p:grpSpPr>
          <a:xfrm>
            <a:off x="1462796" y="2878009"/>
            <a:ext cx="2904052" cy="1390889"/>
            <a:chOff x="1462796" y="2878009"/>
            <a:chExt cx="2904052" cy="1390889"/>
          </a:xfrm>
        </p:grpSpPr>
        <p:sp>
          <p:nvSpPr>
            <p:cNvPr id="35" name="Arc 34"/>
            <p:cNvSpPr/>
            <p:nvPr/>
          </p:nvSpPr>
          <p:spPr>
            <a:xfrm rot="10800000">
              <a:off x="1462796" y="2878009"/>
              <a:ext cx="1154266" cy="1154266"/>
            </a:xfrm>
            <a:prstGeom prst="arc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8" name="Grouper 67"/>
            <p:cNvGrpSpPr/>
            <p:nvPr/>
          </p:nvGrpSpPr>
          <p:grpSpPr>
            <a:xfrm>
              <a:off x="2126848" y="3795654"/>
              <a:ext cx="2240000" cy="473244"/>
              <a:chOff x="2126848" y="3795654"/>
              <a:chExt cx="2240000" cy="473244"/>
            </a:xfrm>
          </p:grpSpPr>
          <p:sp>
            <p:nvSpPr>
              <p:cNvPr id="36" name="Ellipse 35"/>
              <p:cNvSpPr/>
              <p:nvPr/>
            </p:nvSpPr>
            <p:spPr>
              <a:xfrm>
                <a:off x="2280144" y="3795654"/>
                <a:ext cx="473244" cy="47324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>
                <a:off x="2126848" y="3870037"/>
                <a:ext cx="7798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2</a:t>
                </a:r>
                <a:endParaRPr lang="fr-FR" sz="1600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Triangle 44"/>
              <p:cNvSpPr/>
              <p:nvPr/>
            </p:nvSpPr>
            <p:spPr>
              <a:xfrm rot="5400000">
                <a:off x="4153107" y="3940114"/>
                <a:ext cx="229573" cy="197908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46" name="Connecteur droit 45"/>
              <p:cNvCxnSpPr/>
              <p:nvPr/>
            </p:nvCxnSpPr>
            <p:spPr>
              <a:xfrm flipH="1">
                <a:off x="2880291" y="4028958"/>
                <a:ext cx="1288649" cy="0"/>
              </a:xfrm>
              <a:prstGeom prst="line">
                <a:avLst/>
              </a:prstGeom>
              <a:ln w="15875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Grouper 64"/>
          <p:cNvGrpSpPr/>
          <p:nvPr/>
        </p:nvGrpSpPr>
        <p:grpSpPr>
          <a:xfrm>
            <a:off x="5767036" y="4869223"/>
            <a:ext cx="2411474" cy="449487"/>
            <a:chOff x="5767036" y="4869223"/>
            <a:chExt cx="2411474" cy="449487"/>
          </a:xfrm>
        </p:grpSpPr>
        <p:sp>
          <p:nvSpPr>
            <p:cNvPr id="51" name="Rectangle 50"/>
            <p:cNvSpPr/>
            <p:nvPr/>
          </p:nvSpPr>
          <p:spPr>
            <a:xfrm>
              <a:off x="5767036" y="4869223"/>
              <a:ext cx="2411474" cy="4494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5832252" y="4907136"/>
              <a:ext cx="2346258" cy="38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</a:rPr>
                <a:t>Accusé de réception</a:t>
              </a:r>
            </a:p>
          </p:txBody>
        </p:sp>
      </p:grpSp>
      <p:grpSp>
        <p:nvGrpSpPr>
          <p:cNvPr id="70" name="Grouper 69"/>
          <p:cNvGrpSpPr/>
          <p:nvPr/>
        </p:nvGrpSpPr>
        <p:grpSpPr>
          <a:xfrm>
            <a:off x="2583005" y="3899905"/>
            <a:ext cx="2904052" cy="1390889"/>
            <a:chOff x="2583005" y="3899905"/>
            <a:chExt cx="2904052" cy="1390889"/>
          </a:xfrm>
        </p:grpSpPr>
        <p:sp>
          <p:nvSpPr>
            <p:cNvPr id="48" name="Arc 47"/>
            <p:cNvSpPr/>
            <p:nvPr/>
          </p:nvSpPr>
          <p:spPr>
            <a:xfrm rot="10800000">
              <a:off x="2583005" y="3899905"/>
              <a:ext cx="1154266" cy="1154266"/>
            </a:xfrm>
            <a:prstGeom prst="arc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7" name="Grouper 66"/>
            <p:cNvGrpSpPr/>
            <p:nvPr/>
          </p:nvGrpSpPr>
          <p:grpSpPr>
            <a:xfrm>
              <a:off x="3247057" y="4817550"/>
              <a:ext cx="2240000" cy="473244"/>
              <a:chOff x="3247057" y="4817550"/>
              <a:chExt cx="2240000" cy="473244"/>
            </a:xfrm>
          </p:grpSpPr>
          <p:sp>
            <p:nvSpPr>
              <p:cNvPr id="49" name="Ellipse 48"/>
              <p:cNvSpPr/>
              <p:nvPr/>
            </p:nvSpPr>
            <p:spPr>
              <a:xfrm>
                <a:off x="3400353" y="4817550"/>
                <a:ext cx="473244" cy="47324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3247057" y="4891933"/>
                <a:ext cx="7798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3</a:t>
                </a:r>
                <a:endParaRPr lang="fr-FR" sz="1600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Triangle 52"/>
              <p:cNvSpPr/>
              <p:nvPr/>
            </p:nvSpPr>
            <p:spPr>
              <a:xfrm rot="5400000">
                <a:off x="5273316" y="4962010"/>
                <a:ext cx="229573" cy="197908"/>
              </a:xfrm>
              <a:prstGeom prst="triangl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54" name="Connecteur droit 53"/>
              <p:cNvCxnSpPr/>
              <p:nvPr/>
            </p:nvCxnSpPr>
            <p:spPr>
              <a:xfrm flipH="1">
                <a:off x="4000500" y="5050854"/>
                <a:ext cx="1288649" cy="0"/>
              </a:xfrm>
              <a:prstGeom prst="line">
                <a:avLst/>
              </a:prstGeom>
              <a:ln w="15875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61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55" name="Arc 54"/>
          <p:cNvSpPr/>
          <p:nvPr/>
        </p:nvSpPr>
        <p:spPr>
          <a:xfrm rot="10800000">
            <a:off x="3873597" y="4899389"/>
            <a:ext cx="1154266" cy="1154266"/>
          </a:xfrm>
          <a:prstGeom prst="arc">
            <a:avLst/>
          </a:prstGeom>
          <a:ln w="1016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509312" y="5830639"/>
            <a:ext cx="779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2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4712043" y="5824490"/>
            <a:ext cx="475885" cy="4732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821352" y="5898298"/>
            <a:ext cx="12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4</a:t>
            </a:r>
          </a:p>
        </p:txBody>
      </p:sp>
      <p:cxnSp>
        <p:nvCxnSpPr>
          <p:cNvPr id="57" name="Connecteur droit 56"/>
          <p:cNvCxnSpPr/>
          <p:nvPr/>
        </p:nvCxnSpPr>
        <p:spPr>
          <a:xfrm flipH="1">
            <a:off x="5487057" y="6046555"/>
            <a:ext cx="1288649" cy="0"/>
          </a:xfrm>
          <a:prstGeom prst="line">
            <a:avLst/>
          </a:prstGeom>
          <a:ln w="158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riangle 58"/>
          <p:cNvSpPr/>
          <p:nvPr/>
        </p:nvSpPr>
        <p:spPr>
          <a:xfrm rot="5400000">
            <a:off x="6739212" y="5934793"/>
            <a:ext cx="270895" cy="19790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469224" y="5891118"/>
            <a:ext cx="3249955" cy="3472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7546926" y="5876446"/>
            <a:ext cx="3350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OK ou NOK de l’administration</a:t>
            </a:r>
          </a:p>
        </p:txBody>
      </p:sp>
    </p:spTree>
    <p:extLst>
      <p:ext uri="{BB962C8B-B14F-4D97-AF65-F5344CB8AC3E}">
        <p14:creationId xmlns:p14="http://schemas.microsoft.com/office/powerpoint/2010/main" val="90560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Votre avantage</a:t>
            </a:r>
            <a:endParaRPr lang="fr-FR" sz="2400" i="1" dirty="0"/>
          </a:p>
        </p:txBody>
      </p:sp>
      <p:grpSp>
        <p:nvGrpSpPr>
          <p:cNvPr id="3" name="Grouper 2"/>
          <p:cNvGrpSpPr/>
          <p:nvPr/>
        </p:nvGrpSpPr>
        <p:grpSpPr>
          <a:xfrm>
            <a:off x="4295464" y="2606374"/>
            <a:ext cx="3314700" cy="3314700"/>
            <a:chOff x="3177540" y="2606374"/>
            <a:chExt cx="3314700" cy="3314700"/>
          </a:xfrm>
        </p:grpSpPr>
        <p:sp>
          <p:nvSpPr>
            <p:cNvPr id="2" name="Ellipse 1"/>
            <p:cNvSpPr/>
            <p:nvPr/>
          </p:nvSpPr>
          <p:spPr>
            <a:xfrm>
              <a:off x="3177540" y="2606374"/>
              <a:ext cx="3314700" cy="3314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3398801" y="3292827"/>
              <a:ext cx="295025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Suppression des quotas à respecter concernant le public cible présent dans l’entreprise après 4 ans et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concernant l’encadrement</a:t>
              </a:r>
              <a:r>
                <a:rPr lang="fr-FR" sz="2000" b="1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56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r 29"/>
          <p:cNvGrpSpPr/>
          <p:nvPr/>
        </p:nvGrpSpPr>
        <p:grpSpPr>
          <a:xfrm>
            <a:off x="6106946" y="2937289"/>
            <a:ext cx="229573" cy="833659"/>
            <a:chOff x="6106946" y="3299329"/>
            <a:chExt cx="229573" cy="833659"/>
          </a:xfrm>
        </p:grpSpPr>
        <p:sp>
          <p:nvSpPr>
            <p:cNvPr id="31" name="Triangle 30"/>
            <p:cNvSpPr/>
            <p:nvPr/>
          </p:nvSpPr>
          <p:spPr>
            <a:xfrm rot="10800000">
              <a:off x="6106946" y="3935080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2" name="Connecteur droit 31"/>
            <p:cNvCxnSpPr/>
            <p:nvPr/>
          </p:nvCxnSpPr>
          <p:spPr>
            <a:xfrm flipH="1">
              <a:off x="6208285" y="3299329"/>
              <a:ext cx="1" cy="63575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2842260" y="2426887"/>
            <a:ext cx="6591300" cy="962489"/>
            <a:chOff x="2842260" y="2426887"/>
            <a:chExt cx="6591300" cy="962489"/>
          </a:xfrm>
        </p:grpSpPr>
        <p:sp>
          <p:nvSpPr>
            <p:cNvPr id="15" name="Rectangle 14"/>
            <p:cNvSpPr/>
            <p:nvPr/>
          </p:nvSpPr>
          <p:spPr>
            <a:xfrm>
              <a:off x="2842260" y="2426887"/>
              <a:ext cx="6591300" cy="9624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093720" y="2549229"/>
              <a:ext cx="61417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r-FR" sz="2000" b="1" dirty="0">
                  <a:solidFill>
                    <a:schemeClr val="bg1"/>
                  </a:solidFill>
                </a:rPr>
                <a:t>Aucun délai supplémentaire en plus des 6 mois prévus ne sera accordé</a:t>
              </a:r>
            </a:p>
          </p:txBody>
        </p:sp>
      </p:grp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2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27" name="Grouper 26"/>
          <p:cNvGrpSpPr/>
          <p:nvPr/>
        </p:nvGrpSpPr>
        <p:grpSpPr>
          <a:xfrm>
            <a:off x="2842260" y="3841328"/>
            <a:ext cx="6591300" cy="2255340"/>
            <a:chOff x="2842260" y="2426887"/>
            <a:chExt cx="6591300" cy="2255340"/>
          </a:xfrm>
        </p:grpSpPr>
        <p:sp>
          <p:nvSpPr>
            <p:cNvPr id="28" name="Rectangle 27"/>
            <p:cNvSpPr/>
            <p:nvPr/>
          </p:nvSpPr>
          <p:spPr>
            <a:xfrm>
              <a:off x="2842260" y="2426887"/>
              <a:ext cx="6591300" cy="22553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093720" y="2549229"/>
              <a:ext cx="614172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r-FR" sz="2000" b="1" dirty="0">
                  <a:solidFill>
                    <a:schemeClr val="bg1"/>
                  </a:solidFill>
                </a:rPr>
                <a:t>La qualité juridique de « 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so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ciété </a:t>
              </a:r>
              <a:r>
                <a:rPr lang="fr-FR" sz="2000" b="1" dirty="0">
                  <a:solidFill>
                    <a:schemeClr val="bg1"/>
                  </a:solidFill>
                </a:rPr>
                <a:t>à finalité sociale » est un prérequis à l’obtention de l’agrément. Si vous n’êtes aujourd’hui pas une société à finalité sociale, vous devrez impérativement passer par votre notaire pour changer de structure juridique afin de conserver l’agrément. </a:t>
              </a: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78" y="2084747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Comment devenir « 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société </a:t>
              </a:r>
              <a:r>
                <a:rPr lang="fr-FR" sz="2000" b="1" dirty="0">
                  <a:solidFill>
                    <a:schemeClr val="bg1"/>
                  </a:solidFill>
                </a:rPr>
                <a:t>à finalité sociale » 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1916431" y="3194849"/>
            <a:ext cx="8610600" cy="1579377"/>
            <a:chOff x="1916431" y="3194849"/>
            <a:chExt cx="8610600" cy="1579377"/>
          </a:xfrm>
        </p:grpSpPr>
        <p:sp>
          <p:nvSpPr>
            <p:cNvPr id="27" name="ZoneTexte 26"/>
            <p:cNvSpPr txBox="1"/>
            <p:nvPr/>
          </p:nvSpPr>
          <p:spPr>
            <a:xfrm>
              <a:off x="1916431" y="4404894"/>
              <a:ext cx="861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En faisant les démarches nécessaires auprès de votre notaire. </a:t>
              </a:r>
            </a:p>
          </p:txBody>
        </p:sp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/>
            <p:nvPr/>
          </p:nvCxnSpPr>
          <p:spPr>
            <a:xfrm rot="10800000" flipH="1" flipV="1">
              <a:off x="6208285" y="3299329"/>
              <a:ext cx="1" cy="954488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035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Quelle conséquence si je n’adapte pas mes statuts 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1916431" y="3194849"/>
            <a:ext cx="8610600" cy="2410374"/>
            <a:chOff x="1916431" y="3194849"/>
            <a:chExt cx="8610600" cy="2410374"/>
          </a:xfrm>
        </p:grpSpPr>
        <p:sp>
          <p:nvSpPr>
            <p:cNvPr id="27" name="ZoneTexte 26"/>
            <p:cNvSpPr txBox="1"/>
            <p:nvPr/>
          </p:nvSpPr>
          <p:spPr>
            <a:xfrm>
              <a:off x="1916431" y="4404894"/>
              <a:ext cx="8610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La qualité juridique de « </a:t>
              </a:r>
              <a:r>
                <a:rPr lang="fr-FR" b="1" dirty="0" smtClean="0">
                  <a:solidFill>
                    <a:schemeClr val="accent6"/>
                  </a:solidFill>
                </a:rPr>
                <a:t>société </a:t>
              </a:r>
              <a:r>
                <a:rPr lang="fr-FR" b="1" dirty="0">
                  <a:solidFill>
                    <a:schemeClr val="accent6"/>
                  </a:solidFill>
                </a:rPr>
                <a:t>à finalité sociale » est un prérequis à l’obtention de l’agrément. Si vous n’êtes aujourd’hui pas une société à finalité sociale, vous devrez impérativement passer par votre notaire pour changer de structure juridique afin de conserver l’agrément.</a:t>
              </a:r>
            </a:p>
          </p:txBody>
        </p:sp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/>
            <p:nvPr/>
          </p:nvCxnSpPr>
          <p:spPr>
            <a:xfrm rot="10800000" flipH="1" flipV="1">
              <a:off x="6208285" y="3299329"/>
              <a:ext cx="1" cy="954488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3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 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340646" y="2846539"/>
            <a:ext cx="5305378" cy="55741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LE RENOUVELLEMENT DE L’AGRÉMENT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Si votre demande d’agrément est acceptée, l’agrément obtenu sera valable pour 2 ans. Après ces 2 années, il devra être renouvelé pour une nouvelle période de 4 ans en remplissant une nouvelle demande via formulaire dématérialisé.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976281" y="4035365"/>
            <a:ext cx="7117976" cy="2017226"/>
            <a:chOff x="1527876" y="5249088"/>
            <a:chExt cx="2958093" cy="838320"/>
          </a:xfrm>
        </p:grpSpPr>
        <p:sp>
          <p:nvSpPr>
            <p:cNvPr id="19" name="Triangle 18"/>
            <p:cNvSpPr/>
            <p:nvPr/>
          </p:nvSpPr>
          <p:spPr>
            <a:xfrm>
              <a:off x="2950091" y="5729178"/>
              <a:ext cx="113355" cy="9772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 flipV="1">
              <a:off x="3006197" y="5249088"/>
              <a:ext cx="5092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609838" y="5816373"/>
              <a:ext cx="2876130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527876" y="5804391"/>
              <a:ext cx="2958093" cy="268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Au bout de la 6</a:t>
              </a:r>
              <a:r>
                <a:rPr lang="fr-FR" b="1" baseline="30000" dirty="0">
                  <a:solidFill>
                    <a:schemeClr val="bg1"/>
                  </a:solidFill>
                </a:rPr>
                <a:t>ème</a:t>
              </a:r>
              <a:r>
                <a:rPr lang="fr-FR" b="1" dirty="0">
                  <a:solidFill>
                    <a:schemeClr val="bg1"/>
                  </a:solidFill>
                </a:rPr>
                <a:t> année, l’agrément sera renouvelé</a:t>
              </a:r>
              <a:br>
                <a:rPr lang="fr-FR" b="1" dirty="0">
                  <a:solidFill>
                    <a:schemeClr val="bg1"/>
                  </a:solidFill>
                </a:rPr>
              </a:br>
              <a:r>
                <a:rPr lang="fr-FR" b="1" dirty="0">
                  <a:solidFill>
                    <a:schemeClr val="bg1"/>
                  </a:solidFill>
                </a:rPr>
                <a:t>pour une durée indéterminée.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8587740" cy="507078"/>
          </a:xfrm>
        </p:spPr>
        <p:txBody>
          <a:bodyPr/>
          <a:lstStyle/>
          <a:p>
            <a:r>
              <a:rPr lang="fr-FR" dirty="0">
                <a:latin typeface="+mj-lt"/>
              </a:rPr>
              <a:t>Le renouvellement de l’agrément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998963" y="2253341"/>
            <a:ext cx="231354" cy="2313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230316" y="2194486"/>
            <a:ext cx="9667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 renouvellement doit être demandé dans une période</a:t>
            </a:r>
          </a:p>
          <a:p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</a:t>
            </a:r>
            <a:r>
              <a:rPr lang="fr-FR" sz="2000" b="1" dirty="0">
                <a:solidFill>
                  <a:schemeClr val="accent5"/>
                </a:solidFill>
              </a:rPr>
              <a:t>6 à 8 mois avant l’échéance de l’agrément. </a:t>
            </a:r>
          </a:p>
        </p:txBody>
      </p:sp>
      <p:grpSp>
        <p:nvGrpSpPr>
          <p:cNvPr id="10" name="Grouper 9"/>
          <p:cNvGrpSpPr/>
          <p:nvPr/>
        </p:nvGrpSpPr>
        <p:grpSpPr>
          <a:xfrm>
            <a:off x="1391080" y="2484833"/>
            <a:ext cx="9651108" cy="1892882"/>
            <a:chOff x="1391080" y="2878009"/>
            <a:chExt cx="9651108" cy="1892882"/>
          </a:xfrm>
        </p:grpSpPr>
        <p:sp>
          <p:nvSpPr>
            <p:cNvPr id="3" name="Arc 2"/>
            <p:cNvSpPr/>
            <p:nvPr/>
          </p:nvSpPr>
          <p:spPr>
            <a:xfrm rot="10800000">
              <a:off x="1391080" y="2878009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14980" y="3749811"/>
              <a:ext cx="8927208" cy="1021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247628" y="3899291"/>
              <a:ext cx="87175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la Direction de l’Economie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sociale </a:t>
              </a:r>
              <a:r>
                <a:rPr lang="fr-FR" sz="2000" b="1" dirty="0">
                  <a:solidFill>
                    <a:schemeClr val="bg1"/>
                  </a:solidFill>
                </a:rPr>
                <a:t>s’engage à ce que le renouvellement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soit traité dans les temps.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72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 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592597" y="4074539"/>
            <a:ext cx="7006804" cy="1304285"/>
          </a:xfrm>
        </p:spPr>
        <p:txBody>
          <a:bodyPr/>
          <a:lstStyle/>
          <a:p>
            <a:pPr algn="ctr"/>
            <a:r>
              <a:rPr lang="fr-FR" dirty="0"/>
              <a:t>Les compétences en matière d’économie sociale ayant été régionalisées, la reconnaissance Entreprise d’Insertion Fédérale (EIF) obtenue jusqu’alors sera remplacée par l’agrément d’Initiative d’Economie </a:t>
            </a:r>
            <a:r>
              <a:rPr lang="fr-FR" dirty="0" smtClean="0"/>
              <a:t>sociale </a:t>
            </a:r>
            <a:r>
              <a:rPr lang="fr-FR" dirty="0"/>
              <a:t>(IES) à partir du 1</a:t>
            </a:r>
            <a:r>
              <a:rPr lang="fr-FR" baseline="30000" dirty="0"/>
              <a:t>er</a:t>
            </a:r>
            <a:r>
              <a:rPr lang="fr-FR" dirty="0"/>
              <a:t> juillet 2017.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5225668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1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8587740" cy="507078"/>
          </a:xfrm>
        </p:spPr>
        <p:txBody>
          <a:bodyPr/>
          <a:lstStyle/>
          <a:p>
            <a:r>
              <a:rPr lang="fr-FR" dirty="0">
                <a:latin typeface="+mj-lt"/>
              </a:rPr>
              <a:t>Le renouvellement de l’agrément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820400" y="6096668"/>
            <a:ext cx="2743200" cy="365125"/>
          </a:xfrm>
        </p:spPr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998963" y="2253341"/>
            <a:ext cx="231354" cy="2313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230316" y="2194486"/>
            <a:ext cx="9667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 renouvellement doit être demandé dans une période</a:t>
            </a:r>
          </a:p>
          <a:p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</a:t>
            </a:r>
            <a:r>
              <a:rPr lang="fr-FR" sz="2000" b="1" dirty="0">
                <a:solidFill>
                  <a:schemeClr val="accent5"/>
                </a:solidFill>
              </a:rPr>
              <a:t>6 à 8 mois avant l’échéance de l’agrément. </a:t>
            </a:r>
          </a:p>
        </p:txBody>
      </p:sp>
      <p:sp>
        <p:nvSpPr>
          <p:cNvPr id="39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7D9E15C7-3458-4D83-BD5E-389B7C1343AF}"/>
              </a:ext>
            </a:extLst>
          </p:cNvPr>
          <p:cNvGrpSpPr/>
          <p:nvPr/>
        </p:nvGrpSpPr>
        <p:grpSpPr>
          <a:xfrm>
            <a:off x="889345" y="3034379"/>
            <a:ext cx="10634061" cy="2280039"/>
            <a:chOff x="889345" y="3034379"/>
            <a:chExt cx="10634061" cy="2280039"/>
          </a:xfrm>
        </p:grpSpPr>
        <p:cxnSp>
          <p:nvCxnSpPr>
            <p:cNvPr id="22" name="Connecteur droit 21"/>
            <p:cNvCxnSpPr>
              <a:cxnSpLocks/>
            </p:cNvCxnSpPr>
            <p:nvPr/>
          </p:nvCxnSpPr>
          <p:spPr>
            <a:xfrm flipV="1">
              <a:off x="1069566" y="4955176"/>
              <a:ext cx="10252817" cy="29838"/>
            </a:xfrm>
            <a:prstGeom prst="line">
              <a:avLst/>
            </a:prstGeom>
            <a:ln w="19050">
              <a:solidFill>
                <a:schemeClr val="accent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069554" y="4655608"/>
              <a:ext cx="1254546" cy="6588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09574" y="4655608"/>
              <a:ext cx="1254546" cy="65881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364837" y="4655608"/>
              <a:ext cx="1468550" cy="65881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049890" y="4713230"/>
              <a:ext cx="1304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Formulaire d’agrément</a:t>
              </a:r>
              <a:endParaRPr lang="fr-FR" sz="1100" i="1" dirty="0">
                <a:solidFill>
                  <a:schemeClr val="bg1"/>
                </a:solidFill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440750" y="4715201"/>
              <a:ext cx="14156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Formulaire de renouvellement</a:t>
              </a:r>
              <a:endParaRPr lang="fr-FR" sz="1100" i="1" dirty="0">
                <a:solidFill>
                  <a:schemeClr val="bg1"/>
                </a:solidFill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411557" y="4708485"/>
              <a:ext cx="13751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Formulaire de renouvellement</a:t>
              </a:r>
              <a:endParaRPr lang="fr-FR" sz="1100" i="1" dirty="0">
                <a:solidFill>
                  <a:schemeClr val="bg1"/>
                </a:solidFill>
              </a:endParaRPr>
            </a:p>
          </p:txBody>
        </p:sp>
        <p:sp>
          <p:nvSpPr>
            <p:cNvPr id="37" name="Triangle 36"/>
            <p:cNvSpPr/>
            <p:nvPr/>
          </p:nvSpPr>
          <p:spPr>
            <a:xfrm>
              <a:off x="1293817" y="4457700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Triangle 37"/>
            <p:cNvSpPr/>
            <p:nvPr/>
          </p:nvSpPr>
          <p:spPr>
            <a:xfrm rot="16200000">
              <a:off x="3027585" y="4797515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Triangle 39"/>
            <p:cNvSpPr/>
            <p:nvPr/>
          </p:nvSpPr>
          <p:spPr>
            <a:xfrm>
              <a:off x="4621705" y="4457700"/>
              <a:ext cx="229573" cy="197908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/>
            <p:cNvSpPr/>
            <p:nvPr/>
          </p:nvSpPr>
          <p:spPr>
            <a:xfrm>
              <a:off x="889345" y="3034379"/>
              <a:ext cx="1097414" cy="109741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3" name="Connecteur droit 42"/>
            <p:cNvCxnSpPr>
              <a:stCxn id="37" idx="3"/>
            </p:cNvCxnSpPr>
            <p:nvPr/>
          </p:nvCxnSpPr>
          <p:spPr>
            <a:xfrm flipH="1" flipV="1">
              <a:off x="1401949" y="3988177"/>
              <a:ext cx="6655" cy="66743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ZoneTexte 43"/>
            <p:cNvSpPr txBox="1"/>
            <p:nvPr/>
          </p:nvSpPr>
          <p:spPr>
            <a:xfrm>
              <a:off x="889346" y="3298993"/>
              <a:ext cx="10974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Demande initiale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cxnSp>
          <p:nvCxnSpPr>
            <p:cNvPr id="45" name="Connecteur droit 44"/>
            <p:cNvCxnSpPr/>
            <p:nvPr/>
          </p:nvCxnSpPr>
          <p:spPr>
            <a:xfrm flipH="1" flipV="1">
              <a:off x="3324494" y="4471608"/>
              <a:ext cx="1" cy="523815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45"/>
            <p:cNvSpPr/>
            <p:nvPr/>
          </p:nvSpPr>
          <p:spPr>
            <a:xfrm>
              <a:off x="2934576" y="3814046"/>
              <a:ext cx="779836" cy="7798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2934576" y="401285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2 ans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cxnSp>
          <p:nvCxnSpPr>
            <p:cNvPr id="48" name="Connecteur droit 47"/>
            <p:cNvCxnSpPr/>
            <p:nvPr/>
          </p:nvCxnSpPr>
          <p:spPr>
            <a:xfrm flipH="1" flipV="1">
              <a:off x="4736868" y="4131793"/>
              <a:ext cx="1" cy="523815"/>
            </a:xfrm>
            <a:prstGeom prst="line">
              <a:avLst/>
            </a:prstGeom>
            <a:ln w="15875">
              <a:solidFill>
                <a:schemeClr val="accent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Ellipse 48"/>
            <p:cNvSpPr/>
            <p:nvPr/>
          </p:nvSpPr>
          <p:spPr>
            <a:xfrm>
              <a:off x="4238105" y="3445395"/>
              <a:ext cx="1020026" cy="102002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188315" y="3673043"/>
              <a:ext cx="1121626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1</a:t>
              </a:r>
              <a:r>
                <a:rPr lang="fr-FR" sz="1600" b="1" baseline="30000" dirty="0">
                  <a:solidFill>
                    <a:schemeClr val="bg1"/>
                  </a:solidFill>
                </a:rPr>
                <a:t>er renouvellement</a:t>
              </a:r>
              <a:endParaRPr lang="fr-FR" sz="1600" i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52" name="Ellipse 51"/>
            <p:cNvSpPr/>
            <p:nvPr/>
          </p:nvSpPr>
          <p:spPr>
            <a:xfrm>
              <a:off x="6581669" y="3474231"/>
              <a:ext cx="779836" cy="77983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581669" y="3673043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4 ans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cxnSp>
          <p:nvCxnSpPr>
            <p:cNvPr id="54" name="Connecteur droit 53"/>
            <p:cNvCxnSpPr/>
            <p:nvPr/>
          </p:nvCxnSpPr>
          <p:spPr>
            <a:xfrm flipH="1" flipV="1">
              <a:off x="8814161" y="4131793"/>
              <a:ext cx="1" cy="523815"/>
            </a:xfrm>
            <a:prstGeom prst="line">
              <a:avLst/>
            </a:prstGeom>
            <a:ln w="15875"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riangle 56"/>
            <p:cNvSpPr/>
            <p:nvPr/>
          </p:nvSpPr>
          <p:spPr>
            <a:xfrm>
              <a:off x="8697178" y="4457700"/>
              <a:ext cx="229573" cy="197908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Triangle 57"/>
            <p:cNvSpPr/>
            <p:nvPr/>
          </p:nvSpPr>
          <p:spPr>
            <a:xfrm rot="5400000">
              <a:off x="3372804" y="4797515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Triangle 58"/>
            <p:cNvSpPr/>
            <p:nvPr/>
          </p:nvSpPr>
          <p:spPr>
            <a:xfrm rot="16200000">
              <a:off x="6674678" y="4797515"/>
              <a:ext cx="229573" cy="197908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0" name="Connecteur droit 59"/>
            <p:cNvCxnSpPr>
              <a:endCxn id="52" idx="4"/>
            </p:cNvCxnSpPr>
            <p:nvPr/>
          </p:nvCxnSpPr>
          <p:spPr>
            <a:xfrm flipH="1" flipV="1">
              <a:off x="6971587" y="4254067"/>
              <a:ext cx="2" cy="741357"/>
            </a:xfrm>
            <a:prstGeom prst="line">
              <a:avLst/>
            </a:prstGeom>
            <a:ln w="15875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riangle 60"/>
            <p:cNvSpPr/>
            <p:nvPr/>
          </p:nvSpPr>
          <p:spPr>
            <a:xfrm rot="5400000">
              <a:off x="7019897" y="4797515"/>
              <a:ext cx="229573" cy="197908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8286225" y="3445395"/>
              <a:ext cx="1020026" cy="102002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8236435" y="3673043"/>
              <a:ext cx="1121626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2</a:t>
              </a:r>
              <a:r>
                <a:rPr lang="fr-FR" sz="1600" b="1" baseline="30000" dirty="0">
                  <a:solidFill>
                    <a:schemeClr val="bg1"/>
                  </a:solidFill>
                </a:rPr>
                <a:t>ème</a:t>
              </a:r>
            </a:p>
            <a:p>
              <a:pPr algn="ctr"/>
              <a:r>
                <a:rPr lang="fr-FR" sz="1600" b="1" baseline="30000" dirty="0">
                  <a:solidFill>
                    <a:schemeClr val="bg1"/>
                  </a:solidFill>
                </a:rPr>
                <a:t>renouvellement</a:t>
              </a:r>
              <a:endParaRPr lang="fr-FR" sz="1600" i="1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41" name="Ellipse 51">
              <a:extLst>
                <a:ext uri="{FF2B5EF4-FFF2-40B4-BE49-F238E27FC236}">
                  <a16:creationId xmlns="" xmlns:a16="http://schemas.microsoft.com/office/drawing/2014/main" id="{993670E9-6BDB-4F4F-B36A-EF77B9EAE3FE}"/>
                </a:ext>
              </a:extLst>
            </p:cNvPr>
            <p:cNvSpPr/>
            <p:nvPr/>
          </p:nvSpPr>
          <p:spPr>
            <a:xfrm>
              <a:off x="10672697" y="3474231"/>
              <a:ext cx="779836" cy="77983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ZoneTexte 52">
              <a:extLst>
                <a:ext uri="{FF2B5EF4-FFF2-40B4-BE49-F238E27FC236}">
                  <a16:creationId xmlns="" xmlns:a16="http://schemas.microsoft.com/office/drawing/2014/main" id="{288DE692-C335-4693-A10D-7C2768B81B66}"/>
                </a:ext>
              </a:extLst>
            </p:cNvPr>
            <p:cNvSpPr txBox="1"/>
            <p:nvPr/>
          </p:nvSpPr>
          <p:spPr>
            <a:xfrm>
              <a:off x="10603871" y="3741867"/>
              <a:ext cx="91953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chemeClr val="bg1"/>
                  </a:solidFill>
                </a:rPr>
                <a:t>Indéterminé</a:t>
              </a:r>
              <a:endParaRPr lang="fr-FR" sz="1000" i="1" dirty="0">
                <a:solidFill>
                  <a:schemeClr val="bg1"/>
                </a:solidFill>
              </a:endParaRPr>
            </a:p>
          </p:txBody>
        </p:sp>
        <p:sp>
          <p:nvSpPr>
            <p:cNvPr id="55" name="Triangle 58">
              <a:extLst>
                <a:ext uri="{FF2B5EF4-FFF2-40B4-BE49-F238E27FC236}">
                  <a16:creationId xmlns="" xmlns:a16="http://schemas.microsoft.com/office/drawing/2014/main" id="{6E34E42E-3F3A-4797-B00C-E6B19A38B077}"/>
                </a:ext>
              </a:extLst>
            </p:cNvPr>
            <p:cNvSpPr/>
            <p:nvPr/>
          </p:nvSpPr>
          <p:spPr>
            <a:xfrm rot="16200000">
              <a:off x="10765706" y="4797515"/>
              <a:ext cx="229573" cy="197908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6" name="Connecteur droit 59">
              <a:extLst>
                <a:ext uri="{FF2B5EF4-FFF2-40B4-BE49-F238E27FC236}">
                  <a16:creationId xmlns="" xmlns:a16="http://schemas.microsoft.com/office/drawing/2014/main" id="{81168111-D12F-42FC-BCAB-5803A18EE12E}"/>
                </a:ext>
              </a:extLst>
            </p:cNvPr>
            <p:cNvCxnSpPr>
              <a:endCxn id="41" idx="4"/>
            </p:cNvCxnSpPr>
            <p:nvPr/>
          </p:nvCxnSpPr>
          <p:spPr>
            <a:xfrm flipH="1" flipV="1">
              <a:off x="11062615" y="4254067"/>
              <a:ext cx="2" cy="741357"/>
            </a:xfrm>
            <a:prstGeom prst="line">
              <a:avLst/>
            </a:prstGeom>
            <a:ln w="15875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riangle 60">
              <a:extLst>
                <a:ext uri="{FF2B5EF4-FFF2-40B4-BE49-F238E27FC236}">
                  <a16:creationId xmlns="" xmlns:a16="http://schemas.microsoft.com/office/drawing/2014/main" id="{9205C0BF-C3AC-43C3-905B-01B847969DFC}"/>
                </a:ext>
              </a:extLst>
            </p:cNvPr>
            <p:cNvSpPr/>
            <p:nvPr/>
          </p:nvSpPr>
          <p:spPr>
            <a:xfrm rot="5400000">
              <a:off x="11110925" y="4797515"/>
              <a:ext cx="229573" cy="197908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1296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vous aider</a:t>
            </a:r>
            <a:endParaRPr lang="fr-FR" sz="2400" i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41" y="2841905"/>
            <a:ext cx="3460111" cy="3157237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838200" y="2639837"/>
            <a:ext cx="3250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Rappel automatique</a:t>
            </a:r>
            <a:endParaRPr lang="fr-FR" b="1" dirty="0">
              <a:solidFill>
                <a:schemeClr val="accent1"/>
              </a:solidFill>
            </a:endParaRPr>
          </a:p>
        </p:txBody>
      </p:sp>
      <p:grpSp>
        <p:nvGrpSpPr>
          <p:cNvPr id="3" name="Grouper 2"/>
          <p:cNvGrpSpPr/>
          <p:nvPr/>
        </p:nvGrpSpPr>
        <p:grpSpPr>
          <a:xfrm>
            <a:off x="4184011" y="2621685"/>
            <a:ext cx="7163525" cy="1356892"/>
            <a:chOff x="3588467" y="2565946"/>
            <a:chExt cx="7163525" cy="1356892"/>
          </a:xfrm>
        </p:grpSpPr>
        <p:sp>
          <p:nvSpPr>
            <p:cNvPr id="18" name="ZoneTexte 17"/>
            <p:cNvSpPr txBox="1"/>
            <p:nvPr/>
          </p:nvSpPr>
          <p:spPr>
            <a:xfrm>
              <a:off x="4192526" y="3553506"/>
              <a:ext cx="6559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lvl="0"/>
              <a:r>
                <a:rPr lang="fr-FR" dirty="0"/>
                <a:t>Envoyé 8 mois avant l’échéance de l’agrément en cours.</a:t>
              </a:r>
            </a:p>
          </p:txBody>
        </p:sp>
        <p:sp>
          <p:nvSpPr>
            <p:cNvPr id="46" name="Arc 45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7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4788070" y="4059248"/>
            <a:ext cx="1139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En +</a:t>
            </a:r>
            <a:endParaRPr lang="fr-FR" b="1" dirty="0">
              <a:solidFill>
                <a:schemeClr val="accent1"/>
              </a:solidFill>
            </a:endParaRPr>
          </a:p>
        </p:txBody>
      </p:sp>
      <p:grpSp>
        <p:nvGrpSpPr>
          <p:cNvPr id="49" name="Grouper 48"/>
          <p:cNvGrpSpPr/>
          <p:nvPr/>
        </p:nvGrpSpPr>
        <p:grpSpPr>
          <a:xfrm>
            <a:off x="4968941" y="4018052"/>
            <a:ext cx="7258257" cy="1633891"/>
            <a:chOff x="3588467" y="2565946"/>
            <a:chExt cx="7258257" cy="1633891"/>
          </a:xfrm>
        </p:grpSpPr>
        <p:sp>
          <p:nvSpPr>
            <p:cNvPr id="50" name="ZoneTexte 49"/>
            <p:cNvSpPr txBox="1"/>
            <p:nvPr/>
          </p:nvSpPr>
          <p:spPr>
            <a:xfrm>
              <a:off x="4287258" y="3553506"/>
              <a:ext cx="65594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lvl="0"/>
              <a:r>
                <a:rPr lang="fr-FR" dirty="0"/>
                <a:t>Le formulaire de demande d’agrément est très semblable</a:t>
              </a:r>
              <a:br>
                <a:rPr lang="fr-FR" dirty="0"/>
              </a:br>
              <a:r>
                <a:rPr lang="fr-FR" dirty="0"/>
                <a:t>au formulaire de renouvellement.</a:t>
              </a:r>
            </a:p>
          </p:txBody>
        </p:sp>
        <p:sp>
          <p:nvSpPr>
            <p:cNvPr id="51" name="Arc 50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838200" y="958468"/>
            <a:ext cx="5890404" cy="507078"/>
          </a:xfrm>
        </p:spPr>
        <p:txBody>
          <a:bodyPr/>
          <a:lstStyle/>
          <a:p>
            <a:r>
              <a:rPr lang="fr-FR"/>
              <a:t>Le renouvellement de l’agrément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0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1155941" y="2426887"/>
            <a:ext cx="10191596" cy="1138005"/>
            <a:chOff x="2842260" y="2426887"/>
            <a:chExt cx="6591300" cy="1138005"/>
          </a:xfrm>
        </p:grpSpPr>
        <p:sp>
          <p:nvSpPr>
            <p:cNvPr id="15" name="Rectangle 14"/>
            <p:cNvSpPr/>
            <p:nvPr/>
          </p:nvSpPr>
          <p:spPr>
            <a:xfrm>
              <a:off x="2842260" y="2426887"/>
              <a:ext cx="6591300" cy="9549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093720" y="2549229"/>
              <a:ext cx="61417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Les agréments ou renouvellements d’agrément obtenus avant le 1</a:t>
              </a:r>
              <a:r>
                <a:rPr lang="fr-FR" sz="2000" b="1" baseline="30000" dirty="0">
                  <a:solidFill>
                    <a:schemeClr val="bg1"/>
                  </a:solidFill>
                </a:rPr>
                <a:t>er</a:t>
              </a:r>
              <a:r>
                <a:rPr lang="fr-FR" sz="2000" b="1" dirty="0">
                  <a:solidFill>
                    <a:schemeClr val="bg1"/>
                  </a:solidFill>
                </a:rPr>
                <a:t> juillet 2017 sont valables pour la période convenue au préalable si vous remplissez les conditions IES.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2531203" y="4165098"/>
            <a:ext cx="7354163" cy="1240203"/>
            <a:chOff x="2842260" y="4165098"/>
            <a:chExt cx="6591300" cy="1542027"/>
          </a:xfrm>
        </p:grpSpPr>
        <p:sp>
          <p:nvSpPr>
            <p:cNvPr id="17" name="Rectangle 16"/>
            <p:cNvSpPr/>
            <p:nvPr/>
          </p:nvSpPr>
          <p:spPr>
            <a:xfrm>
              <a:off x="2842260" y="4165098"/>
              <a:ext cx="6591300" cy="1542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093720" y="4287441"/>
              <a:ext cx="614172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Pour les sociétés à finalité sociale et les ASBL, vous conservez les attestations Employeur SINE et Employeur article 60 (attestation d’économie sociale) qui restent valables.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6106946" y="3299329"/>
            <a:ext cx="229573" cy="833659"/>
            <a:chOff x="6106946" y="3299329"/>
            <a:chExt cx="229573" cy="833659"/>
          </a:xfrm>
        </p:grpSpPr>
        <p:sp>
          <p:nvSpPr>
            <p:cNvPr id="26" name="Triangle 25"/>
            <p:cNvSpPr/>
            <p:nvPr/>
          </p:nvSpPr>
          <p:spPr>
            <a:xfrm rot="10800000">
              <a:off x="6106946" y="3935080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8" name="Connecteur droit 27"/>
            <p:cNvCxnSpPr/>
            <p:nvPr/>
          </p:nvCxnSpPr>
          <p:spPr>
            <a:xfrm flipH="1">
              <a:off x="6208285" y="3299329"/>
              <a:ext cx="1" cy="63575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838200" y="958468"/>
            <a:ext cx="6321725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Le renouvellement de l’agrément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6" y="4165098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8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958468"/>
            <a:ext cx="5993921" cy="507078"/>
          </a:xfrm>
        </p:spPr>
        <p:txBody>
          <a:bodyPr/>
          <a:lstStyle/>
          <a:p>
            <a:r>
              <a:rPr lang="fr-FR" dirty="0"/>
              <a:t>Le renouvellement </a:t>
            </a:r>
            <a:r>
              <a:rPr lang="fr-FR"/>
              <a:t>de l’agrément</a:t>
            </a:r>
            <a:endParaRPr lang="fr-FR" dirty="0"/>
          </a:p>
        </p:txBody>
      </p:sp>
      <p:grpSp>
        <p:nvGrpSpPr>
          <p:cNvPr id="47" name="Grouper 46"/>
          <p:cNvGrpSpPr/>
          <p:nvPr/>
        </p:nvGrpSpPr>
        <p:grpSpPr>
          <a:xfrm>
            <a:off x="838200" y="2541896"/>
            <a:ext cx="10629900" cy="1162012"/>
            <a:chOff x="838200" y="2541899"/>
            <a:chExt cx="10629900" cy="794826"/>
          </a:xfrm>
        </p:grpSpPr>
        <p:sp>
          <p:nvSpPr>
            <p:cNvPr id="48" name="Rectangle 47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937260" y="2628839"/>
              <a:ext cx="105308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Que se passe-t-il si j’oublie de renouveler l’agrément ou que je le fais moins de 6 mois avant l’échéance de l’agrément en cours ? Ai-je droit à un délai supplémentaire ?</a:t>
              </a:r>
            </a:p>
          </p:txBody>
        </p:sp>
      </p:grpSp>
      <p:grpSp>
        <p:nvGrpSpPr>
          <p:cNvPr id="50" name="Grouper 49"/>
          <p:cNvGrpSpPr/>
          <p:nvPr/>
        </p:nvGrpSpPr>
        <p:grpSpPr>
          <a:xfrm>
            <a:off x="1916431" y="3492480"/>
            <a:ext cx="8610600" cy="1856376"/>
            <a:chOff x="1916431" y="3194849"/>
            <a:chExt cx="8610600" cy="1856376"/>
          </a:xfrm>
        </p:grpSpPr>
        <p:sp>
          <p:nvSpPr>
            <p:cNvPr id="51" name="ZoneTexte 50"/>
            <p:cNvSpPr txBox="1"/>
            <p:nvPr/>
          </p:nvSpPr>
          <p:spPr>
            <a:xfrm>
              <a:off x="1916431" y="4404894"/>
              <a:ext cx="861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Le rappel que nous vous envoyons est là pour limiter au maximum les oublis. Malheureusement, aucun délai supplémentaire ne pourra vous être accordé. </a:t>
              </a:r>
            </a:p>
          </p:txBody>
        </p:sp>
        <p:sp>
          <p:nvSpPr>
            <p:cNvPr id="52" name="Triangle 51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3" name="Connecteur droit 52"/>
            <p:cNvCxnSpPr/>
            <p:nvPr/>
          </p:nvCxnSpPr>
          <p:spPr>
            <a:xfrm rot="10800000" flipH="1" flipV="1">
              <a:off x="6208285" y="3299329"/>
              <a:ext cx="1" cy="954488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67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958468"/>
            <a:ext cx="5993921" cy="507078"/>
          </a:xfrm>
        </p:spPr>
        <p:txBody>
          <a:bodyPr/>
          <a:lstStyle/>
          <a:p>
            <a:r>
              <a:rPr lang="fr-FR" dirty="0"/>
              <a:t>Le renouvellement </a:t>
            </a:r>
            <a:r>
              <a:rPr lang="fr-FR"/>
              <a:t>de l’agrément</a:t>
            </a:r>
            <a:endParaRPr lang="fr-FR" dirty="0"/>
          </a:p>
        </p:txBody>
      </p:sp>
      <p:grpSp>
        <p:nvGrpSpPr>
          <p:cNvPr id="47" name="Grouper 46"/>
          <p:cNvGrpSpPr/>
          <p:nvPr/>
        </p:nvGrpSpPr>
        <p:grpSpPr>
          <a:xfrm>
            <a:off x="838200" y="2541894"/>
            <a:ext cx="10629900" cy="650210"/>
            <a:chOff x="838200" y="2541899"/>
            <a:chExt cx="10629900" cy="650205"/>
          </a:xfrm>
        </p:grpSpPr>
        <p:sp>
          <p:nvSpPr>
            <p:cNvPr id="48" name="Rectangle 47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937260" y="2628839"/>
              <a:ext cx="10530840" cy="273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Quelles sont les conséquences si je n’ai pas respecté le délai ? Que dois-je faire alors ?</a:t>
              </a:r>
            </a:p>
          </p:txBody>
        </p:sp>
      </p:grpSp>
      <p:grpSp>
        <p:nvGrpSpPr>
          <p:cNvPr id="50" name="Grouper 49"/>
          <p:cNvGrpSpPr/>
          <p:nvPr/>
        </p:nvGrpSpPr>
        <p:grpSpPr>
          <a:xfrm>
            <a:off x="1916431" y="3175527"/>
            <a:ext cx="8610600" cy="2133375"/>
            <a:chOff x="1916431" y="3194849"/>
            <a:chExt cx="8610600" cy="2133375"/>
          </a:xfrm>
        </p:grpSpPr>
        <p:sp>
          <p:nvSpPr>
            <p:cNvPr id="51" name="ZoneTexte 50"/>
            <p:cNvSpPr txBox="1"/>
            <p:nvPr/>
          </p:nvSpPr>
          <p:spPr>
            <a:xfrm>
              <a:off x="1916431" y="4404894"/>
              <a:ext cx="8610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Il faut faire une nouvelle demande. Conséquences potentielles : perte des avantages pendant la période sans reconnaissance / agrément, remise à zéro des compteurs pour la durée du renouvellement (retour à la 1</a:t>
              </a:r>
              <a:r>
                <a:rPr lang="fr-FR" b="1" baseline="30000" dirty="0">
                  <a:solidFill>
                    <a:schemeClr val="accent6"/>
                  </a:solidFill>
                </a:rPr>
                <a:t>ère</a:t>
              </a:r>
              <a:r>
                <a:rPr lang="fr-FR" b="1" dirty="0">
                  <a:solidFill>
                    <a:schemeClr val="accent6"/>
                  </a:solidFill>
                </a:rPr>
                <a:t> étape de 2 ans)</a:t>
              </a:r>
            </a:p>
          </p:txBody>
        </p:sp>
        <p:sp>
          <p:nvSpPr>
            <p:cNvPr id="52" name="Triangle 51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3" name="Connecteur droit 52"/>
            <p:cNvCxnSpPr/>
            <p:nvPr/>
          </p:nvCxnSpPr>
          <p:spPr>
            <a:xfrm rot="10800000" flipH="1" flipV="1">
              <a:off x="6208285" y="3299329"/>
              <a:ext cx="1" cy="954488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148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958468"/>
            <a:ext cx="5993921" cy="507078"/>
          </a:xfrm>
        </p:spPr>
        <p:txBody>
          <a:bodyPr/>
          <a:lstStyle/>
          <a:p>
            <a:r>
              <a:rPr lang="fr-FR" dirty="0"/>
              <a:t>Le renouvellement </a:t>
            </a:r>
            <a:r>
              <a:rPr lang="fr-FR"/>
              <a:t>de l’agrément</a:t>
            </a:r>
            <a:endParaRPr lang="fr-FR" dirty="0"/>
          </a:p>
        </p:txBody>
      </p:sp>
      <p:grpSp>
        <p:nvGrpSpPr>
          <p:cNvPr id="47" name="Grouper 46"/>
          <p:cNvGrpSpPr/>
          <p:nvPr/>
        </p:nvGrpSpPr>
        <p:grpSpPr>
          <a:xfrm>
            <a:off x="838200" y="2541897"/>
            <a:ext cx="10629900" cy="1063945"/>
            <a:chOff x="838200" y="2541899"/>
            <a:chExt cx="10629900" cy="794820"/>
          </a:xfrm>
        </p:grpSpPr>
        <p:sp>
          <p:nvSpPr>
            <p:cNvPr id="48" name="Rectangle 47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937260" y="2628839"/>
              <a:ext cx="10530840" cy="707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Si j’envoie bien ma demande de renouvellement plus de 6 mois avant l’échéance, suis-je sûr que mon renouvellement sera fait dans les temps ?</a:t>
              </a:r>
            </a:p>
          </p:txBody>
        </p:sp>
      </p:grpSp>
      <p:grpSp>
        <p:nvGrpSpPr>
          <p:cNvPr id="50" name="Grouper 49"/>
          <p:cNvGrpSpPr/>
          <p:nvPr/>
        </p:nvGrpSpPr>
        <p:grpSpPr>
          <a:xfrm>
            <a:off x="1916431" y="3412261"/>
            <a:ext cx="8610600" cy="1579377"/>
            <a:chOff x="1916431" y="3194849"/>
            <a:chExt cx="8610600" cy="1579377"/>
          </a:xfrm>
        </p:grpSpPr>
        <p:sp>
          <p:nvSpPr>
            <p:cNvPr id="51" name="ZoneTexte 50"/>
            <p:cNvSpPr txBox="1"/>
            <p:nvPr/>
          </p:nvSpPr>
          <p:spPr>
            <a:xfrm>
              <a:off x="1916431" y="4404894"/>
              <a:ext cx="861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Oui </a:t>
              </a:r>
            </a:p>
          </p:txBody>
        </p:sp>
        <p:sp>
          <p:nvSpPr>
            <p:cNvPr id="52" name="Triangle 51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3" name="Connecteur droit 52"/>
            <p:cNvCxnSpPr/>
            <p:nvPr/>
          </p:nvCxnSpPr>
          <p:spPr>
            <a:xfrm rot="10800000" flipH="1" flipV="1">
              <a:off x="6208285" y="3299329"/>
              <a:ext cx="1" cy="954488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65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 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340646" y="2846539"/>
            <a:ext cx="6114361" cy="55741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Le rapport d’activités annuel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Un rapport d’activités sur le projet économique à finalité sociale visé</a:t>
            </a:r>
            <a:br>
              <a:rPr lang="fr-FR" dirty="0"/>
            </a:br>
            <a:r>
              <a:rPr lang="fr-FR" dirty="0"/>
              <a:t>par l’agrément devra être remis à l’administration tous les ans</a:t>
            </a:r>
            <a:br>
              <a:rPr lang="fr-FR" dirty="0"/>
            </a:br>
            <a:r>
              <a:rPr lang="fr-FR" dirty="0"/>
              <a:t>à la date butoir du 15 juillet.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5079521" cy="507078"/>
          </a:xfrm>
        </p:spPr>
        <p:txBody>
          <a:bodyPr/>
          <a:lstStyle/>
          <a:p>
            <a:pPr lvl="0"/>
            <a:r>
              <a:rPr lang="fr-FR" dirty="0"/>
              <a:t>Le rapport d’activités annuel</a:t>
            </a:r>
          </a:p>
        </p:txBody>
      </p:sp>
      <p:grpSp>
        <p:nvGrpSpPr>
          <p:cNvPr id="14" name="Grouper 13"/>
          <p:cNvGrpSpPr/>
          <p:nvPr/>
        </p:nvGrpSpPr>
        <p:grpSpPr>
          <a:xfrm>
            <a:off x="3145047" y="2413022"/>
            <a:ext cx="5895642" cy="640729"/>
            <a:chOff x="838199" y="3085881"/>
            <a:chExt cx="2258459" cy="1876083"/>
          </a:xfrm>
        </p:grpSpPr>
        <p:sp>
          <p:nvSpPr>
            <p:cNvPr id="17" name="Rectangle 16"/>
            <p:cNvSpPr/>
            <p:nvPr/>
          </p:nvSpPr>
          <p:spPr>
            <a:xfrm>
              <a:off x="838200" y="3085881"/>
              <a:ext cx="2258458" cy="18760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838199" y="3193200"/>
              <a:ext cx="2258457" cy="1532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Objectif</a:t>
              </a:r>
            </a:p>
          </p:txBody>
        </p:sp>
      </p:grpSp>
      <p:grpSp>
        <p:nvGrpSpPr>
          <p:cNvPr id="19" name="Grouper 18"/>
          <p:cNvGrpSpPr/>
          <p:nvPr/>
        </p:nvGrpSpPr>
        <p:grpSpPr>
          <a:xfrm>
            <a:off x="914400" y="3330323"/>
            <a:ext cx="5149010" cy="922836"/>
            <a:chOff x="914400" y="3633744"/>
            <a:chExt cx="5149010" cy="922836"/>
          </a:xfrm>
        </p:grpSpPr>
        <p:sp>
          <p:nvSpPr>
            <p:cNvPr id="23" name="Arc 22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914400" y="3633744"/>
              <a:ext cx="4630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S’assurer que l’encadrement est suffisamment approprié aux travailleurs peu qualifiés </a:t>
              </a:r>
            </a:p>
          </p:txBody>
        </p:sp>
      </p:grpSp>
      <p:grpSp>
        <p:nvGrpSpPr>
          <p:cNvPr id="25" name="Grouper 24"/>
          <p:cNvGrpSpPr/>
          <p:nvPr/>
        </p:nvGrpSpPr>
        <p:grpSpPr>
          <a:xfrm>
            <a:off x="6048171" y="4446449"/>
            <a:ext cx="4951095" cy="1197247"/>
            <a:chOff x="6050075" y="4304213"/>
            <a:chExt cx="4951095" cy="1197247"/>
          </a:xfrm>
        </p:grpSpPr>
        <p:sp>
          <p:nvSpPr>
            <p:cNvPr id="26" name="Arc 25"/>
            <p:cNvSpPr/>
            <p:nvPr/>
          </p:nvSpPr>
          <p:spPr>
            <a:xfrm rot="16200000">
              <a:off x="5941490" y="4596585"/>
              <a:ext cx="1013460" cy="796290"/>
            </a:xfrm>
            <a:prstGeom prst="arc">
              <a:avLst>
                <a:gd name="adj1" fmla="val 16200000"/>
                <a:gd name="adj2" fmla="val 613740"/>
              </a:avLst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520610" y="4304213"/>
              <a:ext cx="4480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Ressortir les bonnes pratiques et de récolter des statistiques</a:t>
              </a:r>
            </a:p>
          </p:txBody>
        </p:sp>
      </p:grpSp>
      <p:cxnSp>
        <p:nvCxnSpPr>
          <p:cNvPr id="31" name="Connecteur droit 30"/>
          <p:cNvCxnSpPr/>
          <p:nvPr/>
        </p:nvCxnSpPr>
        <p:spPr>
          <a:xfrm>
            <a:off x="6055790" y="3023016"/>
            <a:ext cx="0" cy="2190263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0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Vos avantages</a:t>
            </a:r>
            <a:endParaRPr lang="fr-FR" sz="2400" i="1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rapport d’activités annuel</a:t>
            </a:r>
          </a:p>
        </p:txBody>
      </p:sp>
      <p:grpSp>
        <p:nvGrpSpPr>
          <p:cNvPr id="23" name="Grouper 22"/>
          <p:cNvGrpSpPr/>
          <p:nvPr/>
        </p:nvGrpSpPr>
        <p:grpSpPr>
          <a:xfrm>
            <a:off x="838200" y="2606374"/>
            <a:ext cx="3314700" cy="3314700"/>
            <a:chOff x="2110740" y="2606374"/>
            <a:chExt cx="3314700" cy="3314700"/>
          </a:xfrm>
        </p:grpSpPr>
        <p:sp>
          <p:nvSpPr>
            <p:cNvPr id="24" name="Ellipse 23"/>
            <p:cNvSpPr/>
            <p:nvPr/>
          </p:nvSpPr>
          <p:spPr>
            <a:xfrm>
              <a:off x="2110740" y="2606374"/>
              <a:ext cx="3314700" cy="3314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171700" y="2821011"/>
              <a:ext cx="32507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Rapide</a:t>
              </a:r>
            </a:p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&amp; simple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171700" y="3933048"/>
              <a:ext cx="32507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Le document à remplir est électronique, il est pré-rempli et ne comporte que quelques questions</a:t>
              </a:r>
            </a:p>
          </p:txBody>
        </p:sp>
      </p:grpSp>
      <p:grpSp>
        <p:nvGrpSpPr>
          <p:cNvPr id="27" name="Grouper 26"/>
          <p:cNvGrpSpPr/>
          <p:nvPr/>
        </p:nvGrpSpPr>
        <p:grpSpPr>
          <a:xfrm>
            <a:off x="4298999" y="2606374"/>
            <a:ext cx="3314700" cy="3314700"/>
            <a:chOff x="6103620" y="2606374"/>
            <a:chExt cx="3314700" cy="3314700"/>
          </a:xfrm>
        </p:grpSpPr>
        <p:sp>
          <p:nvSpPr>
            <p:cNvPr id="28" name="Ellipse 27"/>
            <p:cNvSpPr/>
            <p:nvPr/>
          </p:nvSpPr>
          <p:spPr>
            <a:xfrm>
              <a:off x="6103620" y="2606374"/>
              <a:ext cx="3314700" cy="3314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103620" y="3137264"/>
              <a:ext cx="3314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Auto-évaluation</a:t>
              </a:r>
              <a:endParaRPr lang="fr-FR" sz="2800" b="1" i="1" dirty="0">
                <a:solidFill>
                  <a:schemeClr val="bg1"/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6103620" y="3748281"/>
              <a:ext cx="33147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La rédaction de ce rapport d’activités vous permet de réaliser une auto-évaluation de vos projets en matière d’économie sociale </a:t>
              </a:r>
            </a:p>
          </p:txBody>
        </p:sp>
      </p:grpSp>
      <p:grpSp>
        <p:nvGrpSpPr>
          <p:cNvPr id="37" name="Grouper 36"/>
          <p:cNvGrpSpPr/>
          <p:nvPr/>
        </p:nvGrpSpPr>
        <p:grpSpPr>
          <a:xfrm>
            <a:off x="7783509" y="2606374"/>
            <a:ext cx="3314700" cy="3314700"/>
            <a:chOff x="6103620" y="2606374"/>
            <a:chExt cx="3314700" cy="3314700"/>
          </a:xfrm>
        </p:grpSpPr>
        <p:sp>
          <p:nvSpPr>
            <p:cNvPr id="38" name="Ellipse 37"/>
            <p:cNvSpPr/>
            <p:nvPr/>
          </p:nvSpPr>
          <p:spPr>
            <a:xfrm>
              <a:off x="6103620" y="2606374"/>
              <a:ext cx="3314700" cy="3314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103620" y="3137264"/>
              <a:ext cx="3314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Amélioration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6103620" y="3748281"/>
              <a:ext cx="33147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Il permet aussi à la Région d’identifier des bonnes pratiques qui pourront vous servir par la suite, notamment au sujet des Travailleurs Peu Qualifiés (TPQ) et des partenariats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189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vous aider</a:t>
            </a:r>
            <a:endParaRPr lang="fr-FR" sz="2400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838200" y="2639837"/>
            <a:ext cx="3250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Pré-rempli autant que possible </a:t>
            </a:r>
            <a:endParaRPr lang="fr-FR" b="1" dirty="0">
              <a:solidFill>
                <a:schemeClr val="accent1"/>
              </a:solidFill>
            </a:endParaRPr>
          </a:p>
        </p:txBody>
      </p:sp>
      <p:grpSp>
        <p:nvGrpSpPr>
          <p:cNvPr id="3" name="Grouper 2"/>
          <p:cNvGrpSpPr/>
          <p:nvPr/>
        </p:nvGrpSpPr>
        <p:grpSpPr>
          <a:xfrm>
            <a:off x="4184011" y="2621685"/>
            <a:ext cx="7163525" cy="1356892"/>
            <a:chOff x="3588467" y="2565946"/>
            <a:chExt cx="7163525" cy="1356892"/>
          </a:xfrm>
        </p:grpSpPr>
        <p:sp>
          <p:nvSpPr>
            <p:cNvPr id="18" name="ZoneTexte 17"/>
            <p:cNvSpPr txBox="1"/>
            <p:nvPr/>
          </p:nvSpPr>
          <p:spPr>
            <a:xfrm>
              <a:off x="4192526" y="3553506"/>
              <a:ext cx="6559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lvl="0"/>
              <a:r>
                <a:rPr lang="fr-FR" dirty="0"/>
                <a:t>Via </a:t>
              </a:r>
              <a:r>
                <a:rPr lang="fr-FR" dirty="0" smtClean="0"/>
                <a:t>Mon Espace</a:t>
              </a:r>
              <a:endParaRPr lang="fr-FR" dirty="0"/>
            </a:p>
          </p:txBody>
        </p:sp>
        <p:sp>
          <p:nvSpPr>
            <p:cNvPr id="46" name="Arc 45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ZoneTexte 47"/>
          <p:cNvSpPr txBox="1"/>
          <p:nvPr/>
        </p:nvSpPr>
        <p:spPr>
          <a:xfrm>
            <a:off x="4788070" y="4059248"/>
            <a:ext cx="1139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Ou</a:t>
            </a:r>
            <a:endParaRPr lang="fr-FR" b="1" dirty="0">
              <a:solidFill>
                <a:schemeClr val="accent1"/>
              </a:solidFill>
            </a:endParaRPr>
          </a:p>
        </p:txBody>
      </p:sp>
      <p:grpSp>
        <p:nvGrpSpPr>
          <p:cNvPr id="49" name="Grouper 48"/>
          <p:cNvGrpSpPr/>
          <p:nvPr/>
        </p:nvGrpSpPr>
        <p:grpSpPr>
          <a:xfrm>
            <a:off x="4968941" y="4018052"/>
            <a:ext cx="7258257" cy="1356892"/>
            <a:chOff x="3588467" y="2565946"/>
            <a:chExt cx="7258257" cy="1356892"/>
          </a:xfrm>
        </p:grpSpPr>
        <p:sp>
          <p:nvSpPr>
            <p:cNvPr id="50" name="ZoneTexte 49"/>
            <p:cNvSpPr txBox="1"/>
            <p:nvPr/>
          </p:nvSpPr>
          <p:spPr>
            <a:xfrm>
              <a:off x="4287258" y="3553506"/>
              <a:ext cx="6559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lvl="0"/>
              <a:r>
                <a:rPr lang="fr-FR" b="0" u="sng" dirty="0">
                  <a:hlinkClick r:id="rId2"/>
                </a:rPr>
                <a:t>http://www.wallonie.be</a:t>
              </a:r>
              <a:r>
                <a:rPr lang="fr-FR" dirty="0"/>
                <a:t> </a:t>
              </a:r>
            </a:p>
          </p:txBody>
        </p:sp>
        <p:sp>
          <p:nvSpPr>
            <p:cNvPr id="51" name="Arc 50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rapport d’activités annuel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58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 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En bref, ce qui va changer pour vous</a:t>
            </a:r>
            <a:r>
              <a:rPr lang="mr-IN" dirty="0"/>
              <a:t>…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2531203" y="2426887"/>
            <a:ext cx="7354163" cy="954942"/>
            <a:chOff x="2842260" y="2426887"/>
            <a:chExt cx="6591300" cy="954942"/>
          </a:xfrm>
        </p:grpSpPr>
        <p:sp>
          <p:nvSpPr>
            <p:cNvPr id="15" name="Rectangle 14"/>
            <p:cNvSpPr/>
            <p:nvPr/>
          </p:nvSpPr>
          <p:spPr>
            <a:xfrm>
              <a:off x="2842260" y="2426887"/>
              <a:ext cx="6591300" cy="9549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093720" y="2549229"/>
              <a:ext cx="61417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Un rapport non remis à temps peut entrainer la suspension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voir </a:t>
              </a:r>
              <a:r>
                <a:rPr lang="fr-FR" sz="2000" b="1" dirty="0">
                  <a:solidFill>
                    <a:schemeClr val="bg1"/>
                  </a:solidFill>
                </a:rPr>
                <a:t>le retrait de l’agrément.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2531203" y="4165098"/>
            <a:ext cx="7354163" cy="1240203"/>
            <a:chOff x="2842260" y="4165098"/>
            <a:chExt cx="6591300" cy="1542027"/>
          </a:xfrm>
        </p:grpSpPr>
        <p:sp>
          <p:nvSpPr>
            <p:cNvPr id="17" name="Rectangle 16"/>
            <p:cNvSpPr/>
            <p:nvPr/>
          </p:nvSpPr>
          <p:spPr>
            <a:xfrm>
              <a:off x="2842260" y="4165098"/>
              <a:ext cx="6591300" cy="1542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093720" y="4287442"/>
              <a:ext cx="6141720" cy="1262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dirty="0">
                  <a:solidFill>
                    <a:schemeClr val="bg1"/>
                  </a:solidFill>
                </a:rPr>
                <a:t>Si cette date du 15 juillet correspond à une période intense pour votre activité, nous vous suggérons de rendre le rapport d’activités avant cette date butoir.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6106946" y="3299329"/>
            <a:ext cx="229573" cy="833659"/>
            <a:chOff x="6106946" y="3299329"/>
            <a:chExt cx="229573" cy="833659"/>
          </a:xfrm>
        </p:grpSpPr>
        <p:sp>
          <p:nvSpPr>
            <p:cNvPr id="26" name="Triangle 25"/>
            <p:cNvSpPr/>
            <p:nvPr/>
          </p:nvSpPr>
          <p:spPr>
            <a:xfrm rot="10800000">
              <a:off x="6106946" y="3935080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8" name="Connecteur droit 27"/>
            <p:cNvCxnSpPr/>
            <p:nvPr/>
          </p:nvCxnSpPr>
          <p:spPr>
            <a:xfrm flipH="1">
              <a:off x="6208285" y="3299329"/>
              <a:ext cx="1" cy="63575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rapport d’activités annuel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23701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4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9" name="Rectangle 18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Si j’oublie de rendre le rapport d’activités, vais-je perdre l’agrément 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87730" y="3194849"/>
            <a:ext cx="10629900" cy="1207833"/>
            <a:chOff x="887730" y="3194849"/>
            <a:chExt cx="10629900" cy="1207833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Un rapport non remis à temps peut entraîner la suspension </a:t>
              </a:r>
              <a:r>
                <a:rPr lang="fr-FR" b="1" dirty="0" smtClean="0">
                  <a:solidFill>
                    <a:schemeClr val="accent6"/>
                  </a:solidFill>
                </a:rPr>
                <a:t>voir </a:t>
              </a:r>
              <a:r>
                <a:rPr lang="fr-FR" b="1" dirty="0">
                  <a:solidFill>
                    <a:schemeClr val="accent6"/>
                  </a:solidFill>
                </a:rPr>
                <a:t>le retrait de l’agrément 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</p:spPr>
        <p:txBody>
          <a:bodyPr/>
          <a:lstStyle/>
          <a:p>
            <a:r>
              <a:rPr lang="fr-FR" dirty="0"/>
              <a:t>Le rapport d’activités annuel</a:t>
            </a:r>
          </a:p>
        </p:txBody>
      </p:sp>
    </p:spTree>
    <p:extLst>
      <p:ext uri="{BB962C8B-B14F-4D97-AF65-F5344CB8AC3E}">
        <p14:creationId xmlns:p14="http://schemas.microsoft.com/office/powerpoint/2010/main" val="191762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9" name="Rectangle 18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Qui contacter si je n’arrive pas à remplir le rapport d’activités ? Qui peut me donner des conseils 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87730" y="3194849"/>
            <a:ext cx="10629900" cy="1761831"/>
            <a:chOff x="887730" y="3194849"/>
            <a:chExt cx="10629900" cy="1761831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Le rapport a été construit de manière à vous accompagner au maximum tout au long</a:t>
              </a:r>
              <a:br>
                <a:rPr lang="fr-FR" b="1" dirty="0">
                  <a:solidFill>
                    <a:schemeClr val="accent6"/>
                  </a:solidFill>
                </a:rPr>
              </a:br>
              <a:r>
                <a:rPr lang="fr-FR" b="1" dirty="0">
                  <a:solidFill>
                    <a:schemeClr val="accent6"/>
                  </a:solidFill>
                </a:rPr>
                <a:t>des questions. </a:t>
              </a:r>
              <a:br>
                <a:rPr lang="fr-FR" b="1" dirty="0">
                  <a:solidFill>
                    <a:schemeClr val="accent6"/>
                  </a:solidFill>
                </a:rPr>
              </a:br>
              <a:r>
                <a:rPr lang="fr-FR" b="1" dirty="0">
                  <a:solidFill>
                    <a:schemeClr val="accent6"/>
                  </a:solidFill>
                </a:rPr>
                <a:t>En cas de problème, vous pouvez toujours contacter la Direction de l’Economie </a:t>
              </a:r>
              <a:r>
                <a:rPr lang="fr-FR" b="1" dirty="0" smtClean="0">
                  <a:solidFill>
                    <a:schemeClr val="accent6"/>
                  </a:solidFill>
                </a:rPr>
                <a:t>sociale</a:t>
              </a:r>
              <a:r>
                <a:rPr lang="fr-FR" b="1" dirty="0">
                  <a:solidFill>
                    <a:schemeClr val="accent6"/>
                  </a:solidFill>
                </a:rPr>
                <a:t>. 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</p:spPr>
        <p:txBody>
          <a:bodyPr/>
          <a:lstStyle/>
          <a:p>
            <a:r>
              <a:rPr lang="fr-FR" dirty="0"/>
              <a:t>Le rapport d’activités annuel</a:t>
            </a:r>
          </a:p>
        </p:txBody>
      </p:sp>
    </p:spTree>
    <p:extLst>
      <p:ext uri="{BB962C8B-B14F-4D97-AF65-F5344CB8AC3E}">
        <p14:creationId xmlns:p14="http://schemas.microsoft.com/office/powerpoint/2010/main" val="116691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9" name="Rectangle 18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Que se passe-t-il si mes comptes ne sont pas encore publiés à la date de remise du rapport 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87730" y="3194849"/>
            <a:ext cx="10629900" cy="1207833"/>
            <a:chOff x="887730" y="3194849"/>
            <a:chExt cx="10629900" cy="1207833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Vous devez joindre les comptes provisoires et transmettre les comptes définitifs dès publication. 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</p:spPr>
        <p:txBody>
          <a:bodyPr/>
          <a:lstStyle/>
          <a:p>
            <a:r>
              <a:rPr lang="fr-FR" dirty="0"/>
              <a:t>Le rapport d’activités annuel</a:t>
            </a:r>
          </a:p>
        </p:txBody>
      </p:sp>
    </p:spTree>
    <p:extLst>
      <p:ext uri="{BB962C8B-B14F-4D97-AF65-F5344CB8AC3E}">
        <p14:creationId xmlns:p14="http://schemas.microsoft.com/office/powerpoint/2010/main" val="71343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 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340646" y="2846539"/>
            <a:ext cx="4579067" cy="55741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LA POSSIBILITÉ D’ÊTRE INSPECTÉ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La Région a la possibilité de contrôler la mise en œuvre des projets économiques à finalité sociale visés par les agréments IES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1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r 22"/>
          <p:cNvGrpSpPr/>
          <p:nvPr/>
        </p:nvGrpSpPr>
        <p:grpSpPr>
          <a:xfrm>
            <a:off x="6048171" y="4539134"/>
            <a:ext cx="4951095" cy="1197247"/>
            <a:chOff x="6050075" y="4304213"/>
            <a:chExt cx="4951095" cy="1197247"/>
          </a:xfrm>
        </p:grpSpPr>
        <p:sp>
          <p:nvSpPr>
            <p:cNvPr id="24" name="Arc 23"/>
            <p:cNvSpPr/>
            <p:nvPr/>
          </p:nvSpPr>
          <p:spPr>
            <a:xfrm rot="16200000">
              <a:off x="5941490" y="4596585"/>
              <a:ext cx="1013460" cy="796290"/>
            </a:xfrm>
            <a:prstGeom prst="arc">
              <a:avLst>
                <a:gd name="adj1" fmla="val 16200000"/>
                <a:gd name="adj2" fmla="val 613740"/>
              </a:avLst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520610" y="4304213"/>
              <a:ext cx="44805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Il s’établit cependant dans une logique constructive et permet à la Région de mieux </a:t>
              </a:r>
              <a:r>
                <a:rPr lang="fr-FR" b="1" dirty="0" smtClean="0">
                  <a:solidFill>
                    <a:schemeClr val="bg1">
                      <a:lumMod val="50000"/>
                    </a:schemeClr>
                  </a:solidFill>
                </a:rPr>
                <a:t>appréhender </a:t>
              </a: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les réalités du terrain</a:t>
              </a:r>
            </a:p>
          </p:txBody>
        </p:sp>
      </p:grpSp>
      <p:grpSp>
        <p:nvGrpSpPr>
          <p:cNvPr id="20" name="Grouper 19"/>
          <p:cNvGrpSpPr/>
          <p:nvPr/>
        </p:nvGrpSpPr>
        <p:grpSpPr>
          <a:xfrm>
            <a:off x="1064691" y="4149613"/>
            <a:ext cx="4998719" cy="922836"/>
            <a:chOff x="1064691" y="3633744"/>
            <a:chExt cx="4998719" cy="922836"/>
          </a:xfrm>
        </p:grpSpPr>
        <p:sp>
          <p:nvSpPr>
            <p:cNvPr id="21" name="Arc 20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064691" y="3633744"/>
              <a:ext cx="4480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Pour les organismes qui ne respecteraient pas leurs engagements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La possibilité d’être inspecté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smtClean="0"/>
              <a:t> sociale ( anciennement EIF)</a:t>
            </a:r>
          </a:p>
          <a:p>
            <a:endParaRPr lang="fr-FR" dirty="0"/>
          </a:p>
        </p:txBody>
      </p:sp>
      <p:grpSp>
        <p:nvGrpSpPr>
          <p:cNvPr id="8" name="Grouper 7"/>
          <p:cNvGrpSpPr/>
          <p:nvPr/>
        </p:nvGrpSpPr>
        <p:grpSpPr>
          <a:xfrm>
            <a:off x="3145047" y="2413022"/>
            <a:ext cx="5895642" cy="640729"/>
            <a:chOff x="838199" y="3085881"/>
            <a:chExt cx="2258459" cy="1876083"/>
          </a:xfrm>
        </p:grpSpPr>
        <p:sp>
          <p:nvSpPr>
            <p:cNvPr id="9" name="Rectangle 8"/>
            <p:cNvSpPr/>
            <p:nvPr/>
          </p:nvSpPr>
          <p:spPr>
            <a:xfrm>
              <a:off x="838200" y="3085881"/>
              <a:ext cx="2258458" cy="18760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38199" y="3193200"/>
              <a:ext cx="2258457" cy="1532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sz="2800" b="1" dirty="0">
                  <a:solidFill>
                    <a:schemeClr val="bg1"/>
                  </a:solidFill>
                </a:rPr>
                <a:t>Risques</a:t>
              </a:r>
              <a:endParaRPr lang="fr-FR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er 10"/>
          <p:cNvGrpSpPr/>
          <p:nvPr/>
        </p:nvGrpSpPr>
        <p:grpSpPr>
          <a:xfrm>
            <a:off x="1064691" y="3226777"/>
            <a:ext cx="4998719" cy="922836"/>
            <a:chOff x="1064691" y="3633744"/>
            <a:chExt cx="4998719" cy="922836"/>
          </a:xfrm>
        </p:grpSpPr>
        <p:sp>
          <p:nvSpPr>
            <p:cNvPr id="12" name="Arc 11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064691" y="3633744"/>
              <a:ext cx="4480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Une suspension</a:t>
              </a: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6048171" y="3757378"/>
            <a:ext cx="4951095" cy="1197247"/>
            <a:chOff x="6050075" y="4304213"/>
            <a:chExt cx="4951095" cy="1197247"/>
          </a:xfrm>
        </p:grpSpPr>
        <p:sp>
          <p:nvSpPr>
            <p:cNvPr id="15" name="Arc 14"/>
            <p:cNvSpPr/>
            <p:nvPr/>
          </p:nvSpPr>
          <p:spPr>
            <a:xfrm rot="16200000">
              <a:off x="5941490" y="4596585"/>
              <a:ext cx="1013460" cy="796290"/>
            </a:xfrm>
            <a:prstGeom prst="arc">
              <a:avLst>
                <a:gd name="adj1" fmla="val 16200000"/>
                <a:gd name="adj2" fmla="val 613740"/>
              </a:avLst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6520610" y="4304213"/>
              <a:ext cx="4480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Un retrait d’agrément</a:t>
              </a:r>
            </a:p>
          </p:txBody>
        </p:sp>
      </p:grpSp>
      <p:cxnSp>
        <p:nvCxnSpPr>
          <p:cNvPr id="17" name="Connecteur droit 16"/>
          <p:cNvCxnSpPr/>
          <p:nvPr/>
        </p:nvCxnSpPr>
        <p:spPr>
          <a:xfrm>
            <a:off x="6055790" y="3023016"/>
            <a:ext cx="0" cy="2190263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8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Vos avantages</a:t>
            </a:r>
            <a:endParaRPr lang="fr-FR" sz="2400" i="1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possibilité d’être inspecté</a:t>
            </a:r>
          </a:p>
        </p:txBody>
      </p:sp>
      <p:grpSp>
        <p:nvGrpSpPr>
          <p:cNvPr id="23" name="Grouper 22"/>
          <p:cNvGrpSpPr/>
          <p:nvPr/>
        </p:nvGrpSpPr>
        <p:grpSpPr>
          <a:xfrm>
            <a:off x="4154727" y="2606374"/>
            <a:ext cx="3314700" cy="3314700"/>
            <a:chOff x="2110740" y="2606374"/>
            <a:chExt cx="3314700" cy="3314700"/>
          </a:xfrm>
        </p:grpSpPr>
        <p:sp>
          <p:nvSpPr>
            <p:cNvPr id="24" name="Ellipse 23"/>
            <p:cNvSpPr/>
            <p:nvPr/>
          </p:nvSpPr>
          <p:spPr>
            <a:xfrm>
              <a:off x="2110740" y="2606374"/>
              <a:ext cx="3314700" cy="3314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171700" y="3236162"/>
              <a:ext cx="325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Un </a:t>
              </a:r>
              <a:r>
                <a:rPr lang="fr-FR" sz="2800" b="1" dirty="0" err="1">
                  <a:solidFill>
                    <a:schemeClr val="bg1"/>
                  </a:solidFill>
                </a:rPr>
                <a:t>contr</a:t>
              </a:r>
              <a:r>
                <a:rPr lang="nl-BE" sz="2800" b="1" dirty="0">
                  <a:solidFill>
                    <a:schemeClr val="bg1"/>
                  </a:solidFill>
                </a:rPr>
                <a:t>ôle</a:t>
              </a:r>
              <a:endParaRPr lang="fr-FR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171700" y="3933048"/>
              <a:ext cx="325075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Pour savoir où vous en êtes dans la mise en œuvre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de vos projets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98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15" name="Rectangle 14"/>
          <p:cNvSpPr/>
          <p:nvPr/>
        </p:nvSpPr>
        <p:spPr>
          <a:xfrm>
            <a:off x="2531203" y="2426887"/>
            <a:ext cx="7354163" cy="19035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811766" y="2549229"/>
            <a:ext cx="68525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b="1" dirty="0">
                <a:solidFill>
                  <a:schemeClr val="bg1"/>
                </a:solidFill>
              </a:rPr>
              <a:t>Un contrôle n’est pas annoncé. En revanche, un second rendez-vous peut être pris afin de laisser la possibilité aux personnes absentes lors du contrôle de s’exprimer ou de laisser le temps nécessaire à un rassemblement d’éventuels documents nécessaires à l’inspection.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possibilité d’être inspecté</a:t>
            </a:r>
          </a:p>
        </p:txBody>
      </p:sp>
      <p:grpSp>
        <p:nvGrpSpPr>
          <p:cNvPr id="18" name="Grouper 17"/>
          <p:cNvGrpSpPr/>
          <p:nvPr/>
        </p:nvGrpSpPr>
        <p:grpSpPr>
          <a:xfrm>
            <a:off x="2531203" y="4856465"/>
            <a:ext cx="7354163" cy="1240203"/>
            <a:chOff x="2842260" y="4165098"/>
            <a:chExt cx="6591300" cy="1542027"/>
          </a:xfrm>
        </p:grpSpPr>
        <p:sp>
          <p:nvSpPr>
            <p:cNvPr id="19" name="Rectangle 18"/>
            <p:cNvSpPr/>
            <p:nvPr/>
          </p:nvSpPr>
          <p:spPr>
            <a:xfrm>
              <a:off x="2842260" y="4165098"/>
              <a:ext cx="6591300" cy="1542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093720" y="4287442"/>
              <a:ext cx="6141720" cy="1262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Une décision prise suite à un contrôle peut toujours faire l’objet d’une intervention du Médiateur ou d’un recours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auprès du Conseil d’Etat.</a:t>
              </a:r>
            </a:p>
          </p:txBody>
        </p:sp>
      </p:grpSp>
      <p:grpSp>
        <p:nvGrpSpPr>
          <p:cNvPr id="21" name="Grouper 20"/>
          <p:cNvGrpSpPr/>
          <p:nvPr/>
        </p:nvGrpSpPr>
        <p:grpSpPr>
          <a:xfrm>
            <a:off x="6106946" y="3990696"/>
            <a:ext cx="229573" cy="833659"/>
            <a:chOff x="6106946" y="3299329"/>
            <a:chExt cx="229573" cy="833659"/>
          </a:xfrm>
        </p:grpSpPr>
        <p:sp>
          <p:nvSpPr>
            <p:cNvPr id="24" name="Triangle 23"/>
            <p:cNvSpPr/>
            <p:nvPr/>
          </p:nvSpPr>
          <p:spPr>
            <a:xfrm rot="10800000">
              <a:off x="6106946" y="3935080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5" y="3299329"/>
              <a:ext cx="1" cy="63575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36621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3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15" name="Rectangle 14"/>
          <p:cNvSpPr/>
          <p:nvPr/>
        </p:nvSpPr>
        <p:spPr>
          <a:xfrm>
            <a:off x="2531203" y="2426887"/>
            <a:ext cx="7354163" cy="16620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811766" y="2549229"/>
            <a:ext cx="6852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b="1" dirty="0">
                <a:solidFill>
                  <a:schemeClr val="bg1"/>
                </a:solidFill>
              </a:rPr>
              <a:t>L’inspecteur évalue la mise en œuvre des projets mais n’a pas le rôle de conseiller. N’hésitez cependant pas, en cas de besoin, à prendre contact avec la Direction de l’Economie </a:t>
            </a:r>
            <a:r>
              <a:rPr lang="fr-FR" sz="2000" b="1" dirty="0" smtClean="0">
                <a:solidFill>
                  <a:schemeClr val="bg1"/>
                </a:solidFill>
              </a:rPr>
              <a:t>sociale </a:t>
            </a:r>
            <a:r>
              <a:rPr lang="fr-FR" sz="2000" b="1" dirty="0">
                <a:solidFill>
                  <a:schemeClr val="bg1"/>
                </a:solidFill>
              </a:rPr>
              <a:t>afin d’obtenir des conseils.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possibilité d’être inspecté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71" y="2426887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39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9" name="Rectangle 18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Quelles peuvent être les conséquences suite à un contrôle 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87730" y="3194849"/>
            <a:ext cx="10629900" cy="1484832"/>
            <a:chOff x="887730" y="3194849"/>
            <a:chExt cx="10629900" cy="1484832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Un contrôle peut aboutir à une suspension / un retrait de l’agrément pour les organismes qui ne respecteraient pas leurs engagements.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</p:spPr>
        <p:txBody>
          <a:bodyPr/>
          <a:lstStyle/>
          <a:p>
            <a:r>
              <a:rPr lang="fr-FR" dirty="0"/>
              <a:t>La possibilité d’être inspecté</a:t>
            </a:r>
          </a:p>
        </p:txBody>
      </p:sp>
    </p:spTree>
    <p:extLst>
      <p:ext uri="{BB962C8B-B14F-4D97-AF65-F5344CB8AC3E}">
        <p14:creationId xmlns:p14="http://schemas.microsoft.com/office/powerpoint/2010/main" val="582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6322764" cy="507078"/>
          </a:xfrm>
        </p:spPr>
        <p:txBody>
          <a:bodyPr/>
          <a:lstStyle/>
          <a:p>
            <a:r>
              <a:rPr lang="fr-FR" b="0" dirty="0">
                <a:latin typeface="Calibri Light" charset="0"/>
                <a:ea typeface="Calibri Light" charset="0"/>
                <a:cs typeface="Calibri Light" charset="0"/>
              </a:rPr>
              <a:t>EN BREF, </a:t>
            </a:r>
            <a:r>
              <a:rPr lang="fr-FR" dirty="0"/>
              <a:t>ce qui va changer pour vous...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4061724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Une simplification administrative réelle 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838200" y="2763485"/>
            <a:ext cx="2258458" cy="644796"/>
            <a:chOff x="838200" y="2763485"/>
            <a:chExt cx="2258458" cy="644796"/>
          </a:xfrm>
        </p:grpSpPr>
        <p:sp>
          <p:nvSpPr>
            <p:cNvPr id="10" name="Rectangle 9"/>
            <p:cNvSpPr/>
            <p:nvPr/>
          </p:nvSpPr>
          <p:spPr>
            <a:xfrm>
              <a:off x="838200" y="2763485"/>
              <a:ext cx="2258458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838200" y="2885828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Simplifications</a:t>
              </a:r>
            </a:p>
          </p:txBody>
        </p:sp>
      </p:grpSp>
      <p:grpSp>
        <p:nvGrpSpPr>
          <p:cNvPr id="35" name="Grouper 34"/>
          <p:cNvGrpSpPr/>
          <p:nvPr/>
        </p:nvGrpSpPr>
        <p:grpSpPr>
          <a:xfrm>
            <a:off x="9071013" y="2763485"/>
            <a:ext cx="2258458" cy="644795"/>
            <a:chOff x="9071013" y="2763485"/>
            <a:chExt cx="2258458" cy="644795"/>
          </a:xfrm>
        </p:grpSpPr>
        <p:sp>
          <p:nvSpPr>
            <p:cNvPr id="12" name="Rectangle 11"/>
            <p:cNvSpPr/>
            <p:nvPr/>
          </p:nvSpPr>
          <p:spPr>
            <a:xfrm>
              <a:off x="9071013" y="2763485"/>
              <a:ext cx="2258458" cy="64479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9071014" y="2885827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Email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838200" y="3741964"/>
            <a:ext cx="3733800" cy="369332"/>
            <a:chOff x="838200" y="3741964"/>
            <a:chExt cx="3733800" cy="369332"/>
          </a:xfrm>
        </p:grpSpPr>
        <p:sp>
          <p:nvSpPr>
            <p:cNvPr id="16" name="Rectangle 15"/>
            <p:cNvSpPr/>
            <p:nvPr/>
          </p:nvSpPr>
          <p:spPr>
            <a:xfrm>
              <a:off x="838200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069554" y="3741964"/>
              <a:ext cx="3502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Des formulaires</a:t>
              </a:r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838200" y="4383557"/>
            <a:ext cx="3486664" cy="369332"/>
            <a:chOff x="838200" y="5007295"/>
            <a:chExt cx="3486664" cy="369332"/>
          </a:xfrm>
        </p:grpSpPr>
        <p:sp>
          <p:nvSpPr>
            <p:cNvPr id="20" name="Rectangle 19"/>
            <p:cNvSpPr/>
            <p:nvPr/>
          </p:nvSpPr>
          <p:spPr>
            <a:xfrm>
              <a:off x="838200" y="5066150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069553" y="5007295"/>
              <a:ext cx="3255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Moins de documents à joindre</a:t>
              </a:r>
            </a:p>
          </p:txBody>
        </p:sp>
      </p:grpSp>
      <p:grpSp>
        <p:nvGrpSpPr>
          <p:cNvPr id="33" name="Grouper 32"/>
          <p:cNvGrpSpPr/>
          <p:nvPr/>
        </p:nvGrpSpPr>
        <p:grpSpPr>
          <a:xfrm>
            <a:off x="4966771" y="3741964"/>
            <a:ext cx="2491767" cy="369332"/>
            <a:chOff x="4966771" y="3741964"/>
            <a:chExt cx="2491767" cy="369332"/>
          </a:xfrm>
        </p:grpSpPr>
        <p:sp>
          <p:nvSpPr>
            <p:cNvPr id="25" name="Rectangle 24"/>
            <p:cNvSpPr/>
            <p:nvPr/>
          </p:nvSpPr>
          <p:spPr>
            <a:xfrm>
              <a:off x="4966771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198125" y="3741964"/>
              <a:ext cx="2260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Des formulaires</a:t>
              </a:r>
            </a:p>
          </p:txBody>
        </p:sp>
      </p:grpSp>
      <p:grpSp>
        <p:nvGrpSpPr>
          <p:cNvPr id="32" name="Grouper 31"/>
          <p:cNvGrpSpPr/>
          <p:nvPr/>
        </p:nvGrpSpPr>
        <p:grpSpPr>
          <a:xfrm>
            <a:off x="4939510" y="2763485"/>
            <a:ext cx="2285719" cy="913100"/>
            <a:chOff x="4939510" y="2763485"/>
            <a:chExt cx="2285719" cy="913100"/>
          </a:xfrm>
        </p:grpSpPr>
        <p:grpSp>
          <p:nvGrpSpPr>
            <p:cNvPr id="24" name="Grouper 23"/>
            <p:cNvGrpSpPr/>
            <p:nvPr/>
          </p:nvGrpSpPr>
          <p:grpSpPr>
            <a:xfrm>
              <a:off x="4966771" y="2763485"/>
              <a:ext cx="2258458" cy="644796"/>
              <a:chOff x="4966771" y="2763485"/>
              <a:chExt cx="2258458" cy="64479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966771" y="2763485"/>
                <a:ext cx="2258458" cy="64479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ZoneTexte 13"/>
              <p:cNvSpPr txBox="1"/>
              <p:nvPr/>
            </p:nvSpPr>
            <p:spPr>
              <a:xfrm>
                <a:off x="4966771" y="2885828"/>
                <a:ext cx="22584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000" b="1" dirty="0">
                    <a:solidFill>
                      <a:schemeClr val="bg1"/>
                    </a:solidFill>
                  </a:rPr>
                  <a:t>Dématérialisation</a:t>
                </a:r>
              </a:p>
            </p:txBody>
          </p:sp>
        </p:grpSp>
        <p:sp>
          <p:nvSpPr>
            <p:cNvPr id="29" name="ZoneTexte 28"/>
            <p:cNvSpPr txBox="1"/>
            <p:nvPr/>
          </p:nvSpPr>
          <p:spPr>
            <a:xfrm>
              <a:off x="4939510" y="3368808"/>
              <a:ext cx="226041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i="1" dirty="0">
                  <a:solidFill>
                    <a:schemeClr val="bg1">
                      <a:lumMod val="50000"/>
                    </a:schemeClr>
                  </a:solidFill>
                </a:rPr>
                <a:t>à partir du 1</a:t>
              </a:r>
              <a:r>
                <a:rPr lang="fr-FR" sz="1400" i="1" baseline="30000" dirty="0">
                  <a:solidFill>
                    <a:schemeClr val="bg1">
                      <a:lumMod val="50000"/>
                    </a:schemeClr>
                  </a:solidFill>
                </a:rPr>
                <a:t>er</a:t>
              </a:r>
              <a:r>
                <a:rPr lang="fr-FR" sz="1400" i="1" dirty="0">
                  <a:solidFill>
                    <a:schemeClr val="bg1">
                      <a:lumMod val="50000"/>
                    </a:schemeClr>
                  </a:solidFill>
                </a:rPr>
                <a:t> septembre</a:t>
              </a:r>
            </a:p>
          </p:txBody>
        </p:sp>
      </p:grpSp>
      <p:grpSp>
        <p:nvGrpSpPr>
          <p:cNvPr id="36" name="Grouper 35"/>
          <p:cNvGrpSpPr/>
          <p:nvPr/>
        </p:nvGrpSpPr>
        <p:grpSpPr>
          <a:xfrm>
            <a:off x="9071013" y="3741964"/>
            <a:ext cx="3018838" cy="646331"/>
            <a:chOff x="9071013" y="3741964"/>
            <a:chExt cx="3018838" cy="646331"/>
          </a:xfrm>
        </p:grpSpPr>
        <p:sp>
          <p:nvSpPr>
            <p:cNvPr id="30" name="Rectangle 29"/>
            <p:cNvSpPr/>
            <p:nvPr/>
          </p:nvSpPr>
          <p:spPr>
            <a:xfrm>
              <a:off x="9071013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9302367" y="3741964"/>
              <a:ext cx="27874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Pour des communications avec l’administration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55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40</a:t>
            </a:fld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19" name="Rectangle 18"/>
          <p:cNvSpPr/>
          <p:nvPr/>
        </p:nvSpPr>
        <p:spPr>
          <a:xfrm>
            <a:off x="838200" y="2541899"/>
            <a:ext cx="10629900" cy="9190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937260" y="2664242"/>
            <a:ext cx="1053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000" b="1" dirty="0">
                <a:solidFill>
                  <a:schemeClr val="bg1"/>
                </a:solidFill>
              </a:rPr>
              <a:t>Etant donné que les contrôles sont effectués par différents inspecteurs, comment puis-je m’assurer que l’objectivité des contrôles est préservée ?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887730" y="3447670"/>
            <a:ext cx="10629900" cy="1207833"/>
            <a:chOff x="887730" y="3194849"/>
            <a:chExt cx="10629900" cy="1207833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Standardisation du rapport d’inspection 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space réservé du texte 6"/>
          <p:cNvSpPr>
            <a:spLocks noGrp="1"/>
          </p:cNvSpPr>
          <p:nvPr>
            <p:ph type="body" sz="half" idx="2"/>
          </p:nvPr>
        </p:nvSpPr>
        <p:spPr>
          <a:xfrm>
            <a:off x="839788" y="1498596"/>
            <a:ext cx="9602721" cy="2829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4973877" cy="507078"/>
          </a:xfrm>
        </p:spPr>
        <p:txBody>
          <a:bodyPr/>
          <a:lstStyle/>
          <a:p>
            <a:r>
              <a:rPr lang="fr-FR" dirty="0"/>
              <a:t>La possibilité d’être inspecté</a:t>
            </a:r>
          </a:p>
        </p:txBody>
      </p:sp>
    </p:spTree>
    <p:extLst>
      <p:ext uri="{BB962C8B-B14F-4D97-AF65-F5344CB8AC3E}">
        <p14:creationId xmlns:p14="http://schemas.microsoft.com/office/powerpoint/2010/main" val="128982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 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PLACE À L’ÉLECTRONIQUE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A partir du 1</a:t>
            </a:r>
            <a:r>
              <a:rPr lang="fr-FR" baseline="30000" dirty="0"/>
              <a:t>er</a:t>
            </a:r>
            <a:r>
              <a:rPr lang="fr-FR" dirty="0"/>
              <a:t> septembre, les différents formulaires</a:t>
            </a:r>
            <a:br>
              <a:rPr lang="fr-FR" dirty="0"/>
            </a:br>
            <a:r>
              <a:rPr lang="fr-FR" dirty="0"/>
              <a:t>seront dématérialisés</a:t>
            </a:r>
            <a:r>
              <a:rPr lang="mr-IN" dirty="0"/>
              <a:t>…</a:t>
            </a:r>
            <a:r>
              <a:rPr lang="fr-FR" dirty="0">
                <a:effectLst/>
              </a:rPr>
              <a:t> 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8587740" cy="507078"/>
          </a:xfrm>
        </p:spPr>
        <p:txBody>
          <a:bodyPr/>
          <a:lstStyle/>
          <a:p>
            <a:r>
              <a:rPr lang="fr-FR" dirty="0">
                <a:latin typeface="+mj-lt"/>
              </a:rPr>
              <a:t>Plus de formulaires papier, </a:t>
            </a:r>
            <a:r>
              <a:rPr lang="fr-FR" dirty="0"/>
              <a:t>PLACE À L’ÉLECTRONIQUE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42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2115239"/>
            <a:ext cx="10515600" cy="4061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Dématérialisation des différents formulaires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98963" y="2878009"/>
            <a:ext cx="231354" cy="2313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230316" y="2819154"/>
            <a:ext cx="966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Agrément/renouvellement et rapport d’activités </a:t>
            </a:r>
          </a:p>
        </p:txBody>
      </p:sp>
      <p:sp>
        <p:nvSpPr>
          <p:cNvPr id="11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  <p:grpSp>
        <p:nvGrpSpPr>
          <p:cNvPr id="10" name="Grouper 9"/>
          <p:cNvGrpSpPr/>
          <p:nvPr/>
        </p:nvGrpSpPr>
        <p:grpSpPr>
          <a:xfrm>
            <a:off x="1391080" y="2878009"/>
            <a:ext cx="9651108" cy="1892882"/>
            <a:chOff x="1391080" y="2878009"/>
            <a:chExt cx="9651108" cy="1892882"/>
          </a:xfrm>
        </p:grpSpPr>
        <p:sp>
          <p:nvSpPr>
            <p:cNvPr id="3" name="Arc 2"/>
            <p:cNvSpPr/>
            <p:nvPr/>
          </p:nvSpPr>
          <p:spPr>
            <a:xfrm rot="10800000">
              <a:off x="1391080" y="2878009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14980" y="3749811"/>
              <a:ext cx="8927208" cy="1021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247628" y="3899291"/>
              <a:ext cx="87175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chemeClr val="bg1"/>
                  </a:solidFill>
                </a:rPr>
                <a:t>Il ne faudra donc plus nous l’envoyer par la poste. Vous devrez vous rendre</a:t>
              </a:r>
            </a:p>
            <a:p>
              <a:r>
                <a:rPr lang="fr-FR" sz="2000" b="1" dirty="0">
                  <a:solidFill>
                    <a:schemeClr val="bg1"/>
                  </a:solidFill>
                </a:rPr>
                <a:t>sur le site http://www.wallonie.be</a:t>
              </a:r>
            </a:p>
          </p:txBody>
        </p:sp>
      </p:grpSp>
      <p:grpSp>
        <p:nvGrpSpPr>
          <p:cNvPr id="12" name="Grouper 11"/>
          <p:cNvGrpSpPr/>
          <p:nvPr/>
        </p:nvGrpSpPr>
        <p:grpSpPr>
          <a:xfrm>
            <a:off x="2274268" y="4875895"/>
            <a:ext cx="1474040" cy="1236273"/>
            <a:chOff x="2274268" y="4875895"/>
            <a:chExt cx="1474040" cy="1236273"/>
          </a:xfrm>
        </p:grpSpPr>
        <p:sp>
          <p:nvSpPr>
            <p:cNvPr id="19" name="Triangle 18"/>
            <p:cNvSpPr/>
            <p:nvPr/>
          </p:nvSpPr>
          <p:spPr>
            <a:xfrm>
              <a:off x="2897934" y="562899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 flipV="1">
              <a:off x="3006197" y="5249088"/>
              <a:ext cx="5092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2774666" y="487589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621370" y="495027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1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74268" y="5816373"/>
              <a:ext cx="1474040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274268" y="5804391"/>
              <a:ext cx="1474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Créer un compte</a:t>
              </a:r>
              <a:endParaRPr lang="fr-FR" sz="1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er 12"/>
          <p:cNvGrpSpPr/>
          <p:nvPr/>
        </p:nvGrpSpPr>
        <p:grpSpPr>
          <a:xfrm>
            <a:off x="4370359" y="4875895"/>
            <a:ext cx="3652177" cy="1222081"/>
            <a:chOff x="4370359" y="4875895"/>
            <a:chExt cx="3652177" cy="1222081"/>
          </a:xfrm>
        </p:grpSpPr>
        <p:sp>
          <p:nvSpPr>
            <p:cNvPr id="27" name="Triangle 26"/>
            <p:cNvSpPr/>
            <p:nvPr/>
          </p:nvSpPr>
          <p:spPr>
            <a:xfrm>
              <a:off x="6083094" y="562899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8" name="Connecteur droit 27"/>
            <p:cNvCxnSpPr>
              <a:stCxn id="27" idx="3"/>
            </p:cNvCxnSpPr>
            <p:nvPr/>
          </p:nvCxnSpPr>
          <p:spPr>
            <a:xfrm flipH="1" flipV="1">
              <a:off x="6196448" y="5264588"/>
              <a:ext cx="1433" cy="562311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Ellipse 28"/>
            <p:cNvSpPr/>
            <p:nvPr/>
          </p:nvSpPr>
          <p:spPr>
            <a:xfrm>
              <a:off x="5959826" y="487589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5806530" y="495027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2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370359" y="5816373"/>
              <a:ext cx="3652177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4370359" y="5790199"/>
              <a:ext cx="36521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Identification grâce à la carte d’identité</a:t>
              </a:r>
              <a:endParaRPr lang="fr-FR" sz="1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8259158" y="4875895"/>
            <a:ext cx="2783030" cy="1236273"/>
            <a:chOff x="8259158" y="4875895"/>
            <a:chExt cx="2783030" cy="1236273"/>
          </a:xfrm>
        </p:grpSpPr>
        <p:sp>
          <p:nvSpPr>
            <p:cNvPr id="33" name="Triangle 32"/>
            <p:cNvSpPr/>
            <p:nvPr/>
          </p:nvSpPr>
          <p:spPr>
            <a:xfrm>
              <a:off x="9530535" y="562899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33"/>
            <p:cNvCxnSpPr/>
            <p:nvPr/>
          </p:nvCxnSpPr>
          <p:spPr>
            <a:xfrm flipV="1">
              <a:off x="9643890" y="5249088"/>
              <a:ext cx="0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9407267" y="487589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9253971" y="495027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3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63997" y="5816373"/>
              <a:ext cx="2766060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8259158" y="5804391"/>
              <a:ext cx="27830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Compléter et envoyer le formulaire</a:t>
              </a:r>
              <a:endParaRPr lang="fr-FR" sz="1400" b="1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72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43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Vos avantages</a:t>
            </a:r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b="0" dirty="0"/>
              <a:t>Plus de formulaires papier, </a:t>
            </a:r>
            <a:r>
              <a:rPr lang="fr-FR" dirty="0"/>
              <a:t>PLACE À L’ÉLECTRONIQUE</a:t>
            </a:r>
          </a:p>
        </p:txBody>
      </p:sp>
      <p:sp>
        <p:nvSpPr>
          <p:cNvPr id="15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  <p:grpSp>
        <p:nvGrpSpPr>
          <p:cNvPr id="3" name="Grouper 2"/>
          <p:cNvGrpSpPr/>
          <p:nvPr/>
        </p:nvGrpSpPr>
        <p:grpSpPr>
          <a:xfrm>
            <a:off x="2110740" y="2606374"/>
            <a:ext cx="3314700" cy="3314700"/>
            <a:chOff x="2110740" y="2606374"/>
            <a:chExt cx="3314700" cy="3314700"/>
          </a:xfrm>
        </p:grpSpPr>
        <p:sp>
          <p:nvSpPr>
            <p:cNvPr id="2" name="Ellipse 1"/>
            <p:cNvSpPr/>
            <p:nvPr/>
          </p:nvSpPr>
          <p:spPr>
            <a:xfrm>
              <a:off x="2110740" y="2606374"/>
              <a:ext cx="3314700" cy="3314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171700" y="2821011"/>
              <a:ext cx="325075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Rapide</a:t>
              </a:r>
            </a:p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à compléter &amp; traiter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171700" y="3652184"/>
              <a:ext cx="325075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Les formulaires seront pré-remplis autant que possible sur la base de vos données officielles, enregistrées à la Banque Carrefour des Entreprises (BCE</a:t>
              </a:r>
              <a:r>
                <a:rPr lang="fr-FR" sz="2000" b="1">
                  <a:solidFill>
                    <a:schemeClr val="bg1"/>
                  </a:solidFill>
                </a:rPr>
                <a:t>) notamment</a:t>
              </a:r>
              <a:endParaRPr lang="fr-FR" sz="20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6103620" y="2606374"/>
            <a:ext cx="3314700" cy="3314700"/>
            <a:chOff x="6103620" y="2606374"/>
            <a:chExt cx="3314700" cy="3314700"/>
          </a:xfrm>
        </p:grpSpPr>
        <p:sp>
          <p:nvSpPr>
            <p:cNvPr id="10" name="Ellipse 9"/>
            <p:cNvSpPr/>
            <p:nvPr/>
          </p:nvSpPr>
          <p:spPr>
            <a:xfrm>
              <a:off x="6103620" y="2606374"/>
              <a:ext cx="3314700" cy="3314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103620" y="3007423"/>
              <a:ext cx="3314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Simple</a:t>
              </a:r>
              <a:endParaRPr lang="fr-FR" sz="2800" i="1" dirty="0">
                <a:solidFill>
                  <a:schemeClr val="bg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6103620" y="3748281"/>
              <a:ext cx="33147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Le formulaire est disponible en ligne. Il n’y a donc aucun logiciel à installer,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à l’exception du lecteur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de carte </a:t>
              </a:r>
              <a:r>
                <a:rPr lang="fr-FR" sz="2000" b="1">
                  <a:solidFill>
                    <a:schemeClr val="bg1"/>
                  </a:solidFill>
                </a:rPr>
                <a:t>eID </a:t>
              </a:r>
              <a:r>
                <a:rPr lang="fr-FR" sz="2000" b="1" dirty="0">
                  <a:solidFill>
                    <a:schemeClr val="bg1"/>
                  </a:solidFill>
                </a:rPr>
                <a:t>(gratuit)</a:t>
              </a:r>
              <a:endParaRPr lang="fr-FR" sz="20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362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44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vous aider</a:t>
            </a:r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b="0" dirty="0"/>
              <a:t>Plus de formulaires papier, </a:t>
            </a:r>
            <a:r>
              <a:rPr lang="fr-FR" dirty="0"/>
              <a:t>PLACE À L’ÉLECTRONIQUE</a:t>
            </a:r>
          </a:p>
        </p:txBody>
      </p:sp>
      <p:sp>
        <p:nvSpPr>
          <p:cNvPr id="15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  <p:grpSp>
        <p:nvGrpSpPr>
          <p:cNvPr id="2" name="Grouper 1"/>
          <p:cNvGrpSpPr/>
          <p:nvPr/>
        </p:nvGrpSpPr>
        <p:grpSpPr>
          <a:xfrm>
            <a:off x="743141" y="2639837"/>
            <a:ext cx="3460112" cy="3359305"/>
            <a:chOff x="743141" y="2639837"/>
            <a:chExt cx="3460112" cy="3359305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3141" y="2841905"/>
              <a:ext cx="3460112" cy="3157237"/>
            </a:xfrm>
            <a:prstGeom prst="rect">
              <a:avLst/>
            </a:prstGeom>
          </p:spPr>
        </p:pic>
        <p:sp>
          <p:nvSpPr>
            <p:cNvPr id="19" name="ZoneTexte 18"/>
            <p:cNvSpPr txBox="1"/>
            <p:nvPr/>
          </p:nvSpPr>
          <p:spPr>
            <a:xfrm>
              <a:off x="838200" y="2639837"/>
              <a:ext cx="325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/>
                  </a:solidFill>
                </a:rPr>
                <a:t>Durant la séance</a:t>
              </a:r>
              <a:endParaRPr lang="fr-FR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4788070" y="4360885"/>
            <a:ext cx="1474040" cy="1236273"/>
            <a:chOff x="4788070" y="4360885"/>
            <a:chExt cx="1474040" cy="1236273"/>
          </a:xfrm>
        </p:grpSpPr>
        <p:sp>
          <p:nvSpPr>
            <p:cNvPr id="23" name="Triangle 22"/>
            <p:cNvSpPr/>
            <p:nvPr/>
          </p:nvSpPr>
          <p:spPr>
            <a:xfrm>
              <a:off x="5411736" y="511398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" name="Connecteur droit 23"/>
            <p:cNvCxnSpPr/>
            <p:nvPr/>
          </p:nvCxnSpPr>
          <p:spPr>
            <a:xfrm flipV="1">
              <a:off x="5519999" y="4734078"/>
              <a:ext cx="5092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Ellipse 24"/>
            <p:cNvSpPr/>
            <p:nvPr/>
          </p:nvSpPr>
          <p:spPr>
            <a:xfrm>
              <a:off x="5288468" y="436088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135172" y="443526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1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88070" y="5301363"/>
              <a:ext cx="1474040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788070" y="5289381"/>
              <a:ext cx="1474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Créer un compte</a:t>
              </a: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6075283" y="5729316"/>
            <a:ext cx="3388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smtClean="0">
                <a:solidFill>
                  <a:schemeClr val="bg1">
                    <a:lumMod val="50000"/>
                  </a:schemeClr>
                </a:solidFill>
              </a:rPr>
              <a:t>monespace.wallonie.be</a:t>
            </a:r>
            <a:endParaRPr lang="fr-FR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7107417" y="4360885"/>
            <a:ext cx="1474040" cy="1236273"/>
            <a:chOff x="7107417" y="4360885"/>
            <a:chExt cx="1474040" cy="1236273"/>
          </a:xfrm>
        </p:grpSpPr>
        <p:sp>
          <p:nvSpPr>
            <p:cNvPr id="29" name="Triangle 28"/>
            <p:cNvSpPr/>
            <p:nvPr/>
          </p:nvSpPr>
          <p:spPr>
            <a:xfrm>
              <a:off x="7731083" y="511398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/>
            <p:nvPr/>
          </p:nvCxnSpPr>
          <p:spPr>
            <a:xfrm flipV="1">
              <a:off x="7839346" y="4734078"/>
              <a:ext cx="5092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/>
            <p:cNvSpPr/>
            <p:nvPr/>
          </p:nvSpPr>
          <p:spPr>
            <a:xfrm>
              <a:off x="7607815" y="436088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7454519" y="443526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2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07417" y="5301363"/>
              <a:ext cx="1474040" cy="27103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7107417" y="5289381"/>
              <a:ext cx="1474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Calibri" charset="0"/>
                  <a:ea typeface="Calibri" charset="0"/>
                  <a:cs typeface="Calibri" charset="0"/>
                </a:rPr>
                <a:t>Sauvegarder</a:t>
              </a:r>
            </a:p>
          </p:txBody>
        </p:sp>
      </p:grpSp>
      <p:grpSp>
        <p:nvGrpSpPr>
          <p:cNvPr id="13" name="Grouper 12"/>
          <p:cNvGrpSpPr/>
          <p:nvPr/>
        </p:nvGrpSpPr>
        <p:grpSpPr>
          <a:xfrm>
            <a:off x="9030631" y="4360885"/>
            <a:ext cx="2272737" cy="1248255"/>
            <a:chOff x="9030631" y="4360885"/>
            <a:chExt cx="2272737" cy="1248255"/>
          </a:xfrm>
        </p:grpSpPr>
        <p:sp>
          <p:nvSpPr>
            <p:cNvPr id="40" name="Triangle 39"/>
            <p:cNvSpPr/>
            <p:nvPr/>
          </p:nvSpPr>
          <p:spPr>
            <a:xfrm>
              <a:off x="10056191" y="5113981"/>
              <a:ext cx="229573" cy="19790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1" name="Connecteur droit 40"/>
            <p:cNvCxnSpPr/>
            <p:nvPr/>
          </p:nvCxnSpPr>
          <p:spPr>
            <a:xfrm flipV="1">
              <a:off x="10164454" y="4734078"/>
              <a:ext cx="5092" cy="679272"/>
            </a:xfrm>
            <a:prstGeom prst="line">
              <a:avLst/>
            </a:prstGeom>
            <a:ln w="15875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Ellipse 41"/>
            <p:cNvSpPr/>
            <p:nvPr/>
          </p:nvSpPr>
          <p:spPr>
            <a:xfrm>
              <a:off x="9932923" y="4360885"/>
              <a:ext cx="473244" cy="4732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9779627" y="4435268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3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9293665" y="5361903"/>
              <a:ext cx="1730056" cy="2258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9030631" y="5301363"/>
              <a:ext cx="22727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Envoyer </a:t>
              </a:r>
              <a:r>
                <a:rPr lang="fr-FR" sz="1400" b="1">
                  <a:solidFill>
                    <a:schemeClr val="bg1"/>
                  </a:solidFill>
                </a:rPr>
                <a:t>le formulaire</a:t>
              </a:r>
              <a:endParaRPr lang="fr-FR" sz="1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3588467" y="2565946"/>
            <a:ext cx="7759069" cy="1356892"/>
            <a:chOff x="3588467" y="2565946"/>
            <a:chExt cx="7759069" cy="1356892"/>
          </a:xfrm>
        </p:grpSpPr>
        <p:sp>
          <p:nvSpPr>
            <p:cNvPr id="18" name="ZoneTexte 17"/>
            <p:cNvSpPr txBox="1"/>
            <p:nvPr/>
          </p:nvSpPr>
          <p:spPr>
            <a:xfrm>
              <a:off x="4788070" y="3553506"/>
              <a:ext cx="6559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fr-FR" dirty="0"/>
                <a:t>Des personnes sont là pour vous montrer comment faire pour :</a:t>
              </a:r>
            </a:p>
          </p:txBody>
        </p:sp>
        <p:sp>
          <p:nvSpPr>
            <p:cNvPr id="46" name="Arc 45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100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45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915688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vous aider</a:t>
            </a:r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b="0" dirty="0"/>
              <a:t>Plus de formulaires papier, </a:t>
            </a:r>
            <a:r>
              <a:rPr lang="fr-FR" dirty="0"/>
              <a:t>PLACE À L’ÉLECTRONIQUE</a:t>
            </a:r>
          </a:p>
        </p:txBody>
      </p:sp>
      <p:sp>
        <p:nvSpPr>
          <p:cNvPr id="15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  <p:grpSp>
        <p:nvGrpSpPr>
          <p:cNvPr id="3" name="Grouper 2"/>
          <p:cNvGrpSpPr/>
          <p:nvPr/>
        </p:nvGrpSpPr>
        <p:grpSpPr>
          <a:xfrm>
            <a:off x="838200" y="2639837"/>
            <a:ext cx="3250752" cy="3392662"/>
            <a:chOff x="838200" y="2639837"/>
            <a:chExt cx="3250752" cy="3392662"/>
          </a:xfrm>
        </p:grpSpPr>
        <p:sp>
          <p:nvSpPr>
            <p:cNvPr id="19" name="ZoneTexte 18"/>
            <p:cNvSpPr txBox="1"/>
            <p:nvPr/>
          </p:nvSpPr>
          <p:spPr>
            <a:xfrm>
              <a:off x="838200" y="2639837"/>
              <a:ext cx="325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/>
                  </a:solidFill>
                </a:rPr>
                <a:t>Après la séance</a:t>
              </a:r>
              <a:endParaRPr lang="fr-FR" b="1" dirty="0">
                <a:solidFill>
                  <a:schemeClr val="accent1"/>
                </a:solidFill>
              </a:endParaRPr>
            </a:p>
          </p:txBody>
        </p:sp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537" y="2841904"/>
              <a:ext cx="2383242" cy="3190595"/>
            </a:xfrm>
            <a:prstGeom prst="rect">
              <a:avLst/>
            </a:prstGeom>
          </p:spPr>
        </p:pic>
      </p:grpSp>
      <p:grpSp>
        <p:nvGrpSpPr>
          <p:cNvPr id="8" name="Grouper 7"/>
          <p:cNvGrpSpPr/>
          <p:nvPr/>
        </p:nvGrpSpPr>
        <p:grpSpPr>
          <a:xfrm>
            <a:off x="3600779" y="2602475"/>
            <a:ext cx="7534122" cy="1612598"/>
            <a:chOff x="3588467" y="2565946"/>
            <a:chExt cx="7534122" cy="1612598"/>
          </a:xfrm>
        </p:grpSpPr>
        <p:sp>
          <p:nvSpPr>
            <p:cNvPr id="18" name="ZoneTexte 17"/>
            <p:cNvSpPr txBox="1"/>
            <p:nvPr/>
          </p:nvSpPr>
          <p:spPr>
            <a:xfrm>
              <a:off x="4563123" y="3532213"/>
              <a:ext cx="65594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r>
                <a:rPr lang="fr-FR" dirty="0"/>
                <a:t>Vous trouverez un document pour vous guider en cas de problème</a:t>
              </a:r>
              <a:br>
                <a:rPr lang="fr-FR" dirty="0"/>
              </a:br>
              <a:r>
                <a:rPr lang="fr-FR" dirty="0"/>
                <a:t>sur le site de la Direction de </a:t>
              </a:r>
              <a:r>
                <a:rPr lang="fr-FR" dirty="0" smtClean="0"/>
                <a:t>l’</a:t>
              </a:r>
              <a:r>
                <a:rPr lang="fr-FR" dirty="0" err="1" smtClean="0"/>
                <a:t>Economie</a:t>
              </a:r>
              <a:r>
                <a:rPr lang="fr-FR" dirty="0" smtClean="0"/>
                <a:t> </a:t>
              </a:r>
              <a:r>
                <a:rPr lang="fr-FR" dirty="0"/>
                <a:t>sociale.</a:t>
              </a:r>
            </a:p>
          </p:txBody>
        </p:sp>
        <p:sp>
          <p:nvSpPr>
            <p:cNvPr id="35" name="Arc 34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Arc 15"/>
          <p:cNvSpPr/>
          <p:nvPr/>
        </p:nvSpPr>
        <p:spPr>
          <a:xfrm rot="10800000">
            <a:off x="3600810" y="3705180"/>
            <a:ext cx="1154266" cy="1154266"/>
          </a:xfrm>
          <a:prstGeom prst="arc">
            <a:avLst/>
          </a:prstGeom>
          <a:ln w="1016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rc 16"/>
          <p:cNvSpPr/>
          <p:nvPr/>
        </p:nvSpPr>
        <p:spPr>
          <a:xfrm rot="10800000">
            <a:off x="3588467" y="2565946"/>
            <a:ext cx="1154266" cy="1154266"/>
          </a:xfrm>
          <a:prstGeom prst="arc">
            <a:avLst/>
          </a:prstGeom>
          <a:ln w="1016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575435" y="468721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Aide individualisée pour l’attribution des rôles dans l’outil.</a:t>
            </a:r>
          </a:p>
        </p:txBody>
      </p:sp>
    </p:spTree>
    <p:extLst>
      <p:ext uri="{BB962C8B-B14F-4D97-AF65-F5344CB8AC3E}">
        <p14:creationId xmlns:p14="http://schemas.microsoft.com/office/powerpoint/2010/main" val="10113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46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vous aider</a:t>
            </a:r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b="0" dirty="0"/>
              <a:t>Plus de formulaires papier, </a:t>
            </a:r>
            <a:r>
              <a:rPr lang="fr-FR" dirty="0"/>
              <a:t>PLACE À L’ÉLECTRONIQUE</a:t>
            </a:r>
          </a:p>
        </p:txBody>
      </p:sp>
      <p:sp>
        <p:nvSpPr>
          <p:cNvPr id="15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  <p:grpSp>
        <p:nvGrpSpPr>
          <p:cNvPr id="3" name="Grouper 2"/>
          <p:cNvGrpSpPr/>
          <p:nvPr/>
        </p:nvGrpSpPr>
        <p:grpSpPr>
          <a:xfrm>
            <a:off x="3588467" y="2565946"/>
            <a:ext cx="7534122" cy="1366377"/>
            <a:chOff x="3588467" y="2565946"/>
            <a:chExt cx="7534122" cy="1366377"/>
          </a:xfrm>
        </p:grpSpPr>
        <p:sp>
          <p:nvSpPr>
            <p:cNvPr id="18" name="ZoneTexte 17"/>
            <p:cNvSpPr txBox="1"/>
            <p:nvPr/>
          </p:nvSpPr>
          <p:spPr>
            <a:xfrm>
              <a:off x="4563123" y="3532213"/>
              <a:ext cx="65594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b="1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lvl="0"/>
              <a:r>
                <a:rPr lang="fr-FR" dirty="0"/>
                <a:t>Helpdesk – problèmes techniques : </a:t>
              </a:r>
              <a:r>
                <a:rPr lang="fr-FR" sz="2000" dirty="0">
                  <a:solidFill>
                    <a:schemeClr val="accent5"/>
                  </a:solidFill>
                </a:rPr>
                <a:t>078 79 01 02 </a:t>
              </a:r>
            </a:p>
          </p:txBody>
        </p:sp>
        <p:sp>
          <p:nvSpPr>
            <p:cNvPr id="35" name="Arc 34"/>
            <p:cNvSpPr/>
            <p:nvPr/>
          </p:nvSpPr>
          <p:spPr>
            <a:xfrm rot="10800000">
              <a:off x="3588467" y="2565946"/>
              <a:ext cx="1154266" cy="1154266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" name="Grouper 1"/>
          <p:cNvGrpSpPr/>
          <p:nvPr/>
        </p:nvGrpSpPr>
        <p:grpSpPr>
          <a:xfrm>
            <a:off x="838200" y="2430780"/>
            <a:ext cx="3250752" cy="3882001"/>
            <a:chOff x="838200" y="2430780"/>
            <a:chExt cx="3250752" cy="3882001"/>
          </a:xfrm>
        </p:grpSpPr>
        <p:sp>
          <p:nvSpPr>
            <p:cNvPr id="19" name="ZoneTexte 18"/>
            <p:cNvSpPr txBox="1"/>
            <p:nvPr/>
          </p:nvSpPr>
          <p:spPr>
            <a:xfrm>
              <a:off x="838200" y="2639837"/>
              <a:ext cx="3250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/>
                  </a:solidFill>
                </a:rPr>
                <a:t>Après la séance</a:t>
              </a:r>
              <a:endParaRPr lang="fr-FR" b="1" dirty="0">
                <a:solidFill>
                  <a:schemeClr val="accent1"/>
                </a:solidFill>
              </a:endParaRPr>
            </a:p>
          </p:txBody>
        </p:sp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904" y="2430780"/>
              <a:ext cx="2899695" cy="38820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57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47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Comment être sûr que le formulaire est bien complet et qu’il a bien été reçu ?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2898914" y="4591974"/>
            <a:ext cx="2013834" cy="1503867"/>
            <a:chOff x="2898914" y="4591974"/>
            <a:chExt cx="2013834" cy="1503867"/>
          </a:xfrm>
        </p:grpSpPr>
        <p:sp>
          <p:nvSpPr>
            <p:cNvPr id="15" name="Triangle 14"/>
            <p:cNvSpPr/>
            <p:nvPr/>
          </p:nvSpPr>
          <p:spPr>
            <a:xfrm>
              <a:off x="3789030" y="5345070"/>
              <a:ext cx="229573" cy="197908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" name="Connecteur droit 15"/>
            <p:cNvCxnSpPr/>
            <p:nvPr/>
          </p:nvCxnSpPr>
          <p:spPr>
            <a:xfrm flipV="1">
              <a:off x="3897293" y="4965167"/>
              <a:ext cx="5092" cy="679272"/>
            </a:xfrm>
            <a:prstGeom prst="line">
              <a:avLst/>
            </a:prstGeom>
            <a:ln w="15875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lipse 17"/>
            <p:cNvSpPr/>
            <p:nvPr/>
          </p:nvSpPr>
          <p:spPr>
            <a:xfrm>
              <a:off x="3665762" y="4591974"/>
              <a:ext cx="473244" cy="47324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512466" y="4666357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1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02944" y="5520470"/>
              <a:ext cx="2009804" cy="57537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898914" y="5530917"/>
              <a:ext cx="20098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Accusé de réception</a:t>
              </a:r>
            </a:p>
            <a:p>
              <a:pPr algn="ctr"/>
              <a:r>
                <a:rPr lang="fr-FR" sz="1400" i="1" dirty="0">
                  <a:solidFill>
                    <a:schemeClr val="bg1"/>
                  </a:solidFill>
                </a:rPr>
                <a:t>Réception du document</a:t>
              </a:r>
            </a:p>
          </p:txBody>
        </p:sp>
      </p:grpSp>
      <p:grpSp>
        <p:nvGrpSpPr>
          <p:cNvPr id="11" name="Grouper 10"/>
          <p:cNvGrpSpPr/>
          <p:nvPr/>
        </p:nvGrpSpPr>
        <p:grpSpPr>
          <a:xfrm>
            <a:off x="5162577" y="4591974"/>
            <a:ext cx="2092443" cy="1503867"/>
            <a:chOff x="5162577" y="4591974"/>
            <a:chExt cx="2092443" cy="1503867"/>
          </a:xfrm>
        </p:grpSpPr>
        <p:sp>
          <p:nvSpPr>
            <p:cNvPr id="24" name="Triangle 23"/>
            <p:cNvSpPr/>
            <p:nvPr/>
          </p:nvSpPr>
          <p:spPr>
            <a:xfrm>
              <a:off x="6108377" y="5345070"/>
              <a:ext cx="229573" cy="197908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5" name="Connecteur droit 24"/>
            <p:cNvCxnSpPr/>
            <p:nvPr/>
          </p:nvCxnSpPr>
          <p:spPr>
            <a:xfrm flipV="1">
              <a:off x="6216640" y="4965167"/>
              <a:ext cx="5092" cy="679272"/>
            </a:xfrm>
            <a:prstGeom prst="line">
              <a:avLst/>
            </a:prstGeom>
            <a:ln w="15875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e 25"/>
            <p:cNvSpPr/>
            <p:nvPr/>
          </p:nvSpPr>
          <p:spPr>
            <a:xfrm>
              <a:off x="5985109" y="4591974"/>
              <a:ext cx="473244" cy="47324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5831813" y="4666357"/>
              <a:ext cx="7798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2</a:t>
              </a:r>
              <a:endParaRPr lang="fr-FR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215768" y="5520470"/>
              <a:ext cx="2009804" cy="57537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5162577" y="5530917"/>
              <a:ext cx="20924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Accusé de complétude</a:t>
              </a:r>
            </a:p>
            <a:p>
              <a:pPr algn="ctr"/>
              <a:r>
                <a:rPr lang="fr-FR" sz="1400" i="1" dirty="0">
                  <a:solidFill>
                    <a:schemeClr val="bg1"/>
                  </a:solidFill>
                </a:rPr>
                <a:t>Complétude du document</a:t>
              </a:r>
            </a:p>
          </p:txBody>
        </p:sp>
      </p:grpSp>
      <p:grpSp>
        <p:nvGrpSpPr>
          <p:cNvPr id="13" name="Grouper 12"/>
          <p:cNvGrpSpPr/>
          <p:nvPr/>
        </p:nvGrpSpPr>
        <p:grpSpPr>
          <a:xfrm>
            <a:off x="7479459" y="4591974"/>
            <a:ext cx="2150671" cy="1677607"/>
            <a:chOff x="7479459" y="4591974"/>
            <a:chExt cx="2150671" cy="1677607"/>
          </a:xfrm>
        </p:grpSpPr>
        <p:grpSp>
          <p:nvGrpSpPr>
            <p:cNvPr id="12" name="Grouper 11"/>
            <p:cNvGrpSpPr/>
            <p:nvPr/>
          </p:nvGrpSpPr>
          <p:grpSpPr>
            <a:xfrm>
              <a:off x="7549893" y="4591974"/>
              <a:ext cx="2009804" cy="1661342"/>
              <a:chOff x="7549893" y="4591974"/>
              <a:chExt cx="2009804" cy="1661342"/>
            </a:xfrm>
          </p:grpSpPr>
          <p:sp>
            <p:nvSpPr>
              <p:cNvPr id="33" name="Triangle 32"/>
              <p:cNvSpPr/>
              <p:nvPr/>
            </p:nvSpPr>
            <p:spPr>
              <a:xfrm>
                <a:off x="8433485" y="5345070"/>
                <a:ext cx="229573" cy="197908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4" name="Connecteur droit 33"/>
              <p:cNvCxnSpPr/>
              <p:nvPr/>
            </p:nvCxnSpPr>
            <p:spPr>
              <a:xfrm flipV="1">
                <a:off x="8541748" y="4965167"/>
                <a:ext cx="5092" cy="679272"/>
              </a:xfrm>
              <a:prstGeom prst="line">
                <a:avLst/>
              </a:prstGeom>
              <a:ln w="15875">
                <a:solidFill>
                  <a:schemeClr val="accent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Ellipse 34"/>
              <p:cNvSpPr/>
              <p:nvPr/>
            </p:nvSpPr>
            <p:spPr>
              <a:xfrm>
                <a:off x="8310217" y="4591974"/>
                <a:ext cx="473244" cy="473244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8156921" y="4666357"/>
                <a:ext cx="7798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600" b="1" dirty="0">
                    <a:solidFill>
                      <a:schemeClr val="bg1"/>
                    </a:solidFill>
                  </a:rPr>
                  <a:t>3</a:t>
                </a:r>
                <a:endParaRPr lang="fr-FR" sz="1600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549893" y="5520470"/>
                <a:ext cx="2009804" cy="732846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2" name="ZoneTexte 41"/>
            <p:cNvSpPr txBox="1"/>
            <p:nvPr/>
          </p:nvSpPr>
          <p:spPr>
            <a:xfrm>
              <a:off x="7479459" y="5530917"/>
              <a:ext cx="215067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Réponse à votre demande</a:t>
              </a:r>
            </a:p>
            <a:p>
              <a:pPr algn="ctr"/>
              <a:r>
                <a:rPr lang="fr-FR" sz="1400" b="1" i="1" dirty="0">
                  <a:solidFill>
                    <a:schemeClr val="bg1"/>
                  </a:solidFill>
                </a:rPr>
                <a:t>Par la Direction de l’Economie </a:t>
              </a:r>
              <a:r>
                <a:rPr lang="fr-FR" sz="1400" b="1" i="1" dirty="0" smtClean="0">
                  <a:solidFill>
                    <a:schemeClr val="bg1"/>
                  </a:solidFill>
                </a:rPr>
                <a:t>sociale</a:t>
              </a:r>
              <a:endParaRPr lang="fr-FR" sz="14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1916431" y="3194849"/>
            <a:ext cx="8610600" cy="1237191"/>
            <a:chOff x="1916431" y="3194849"/>
            <a:chExt cx="8610600" cy="1237191"/>
          </a:xfrm>
        </p:grpSpPr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/>
            <p:nvPr/>
          </p:nvCxnSpPr>
          <p:spPr>
            <a:xfrm flipH="1">
              <a:off x="6208284" y="3262732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>
              <a:off x="1916431" y="4062708"/>
              <a:ext cx="861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>
                  <a:solidFill>
                    <a:schemeClr val="accent6"/>
                  </a:solidFill>
                </a:rPr>
                <a:t>Vous recevrez :</a:t>
              </a:r>
              <a:endParaRPr lang="fr-FR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838200" y="958468"/>
            <a:ext cx="10509336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b="0"/>
              <a:t>Plus de formulaires papier, </a:t>
            </a:r>
            <a:r>
              <a:rPr lang="fr-FR"/>
              <a:t>PLACE À L’ÉLECTRONIQUE</a:t>
            </a:r>
            <a:endParaRPr lang="fr-FR" dirty="0"/>
          </a:p>
        </p:txBody>
      </p:sp>
      <p:sp>
        <p:nvSpPr>
          <p:cNvPr id="45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7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48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Modifications des règles de versement des subventions</a:t>
            </a:r>
          </a:p>
        </p:txBody>
      </p:sp>
      <p:sp>
        <p:nvSpPr>
          <p:cNvPr id="14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JUILLET</a:t>
            </a:r>
          </a:p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838201" y="3550735"/>
            <a:ext cx="1062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Les formulaires </a:t>
            </a:r>
            <a:r>
              <a:rPr lang="fr-FR" b="1">
                <a:solidFill>
                  <a:schemeClr val="accent6"/>
                </a:solidFill>
              </a:rPr>
              <a:t>sont pré-remplis par </a:t>
            </a:r>
            <a:r>
              <a:rPr lang="fr-FR" b="1" dirty="0">
                <a:solidFill>
                  <a:schemeClr val="accent6"/>
                </a:solidFill>
              </a:rPr>
              <a:t>deux types de données :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838200" y="2541899"/>
            <a:ext cx="10629900" cy="850858"/>
            <a:chOff x="838200" y="2541899"/>
            <a:chExt cx="10629900" cy="850858"/>
          </a:xfrm>
        </p:grpSpPr>
        <p:grpSp>
          <p:nvGrpSpPr>
            <p:cNvPr id="2" name="Grouper 1"/>
            <p:cNvGrpSpPr/>
            <p:nvPr/>
          </p:nvGrpSpPr>
          <p:grpSpPr>
            <a:xfrm>
              <a:off x="838200" y="2541899"/>
              <a:ext cx="10629900" cy="650205"/>
              <a:chOff x="838200" y="2541899"/>
              <a:chExt cx="10629900" cy="650205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38200" y="2541899"/>
                <a:ext cx="10629900" cy="650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937260" y="2664242"/>
                <a:ext cx="105308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fr-FR" sz="2000" b="1" dirty="0">
                    <a:solidFill>
                      <a:schemeClr val="bg1"/>
                    </a:solidFill>
                  </a:rPr>
                  <a:t>Que faire si les informations </a:t>
                </a:r>
                <a:r>
                  <a:rPr lang="fr-FR" sz="2000" b="1" dirty="0" err="1">
                    <a:solidFill>
                      <a:schemeClr val="bg1"/>
                    </a:solidFill>
                  </a:rPr>
                  <a:t>pré-remplies</a:t>
                </a:r>
                <a:r>
                  <a:rPr lang="fr-FR" sz="2000" b="1" dirty="0">
                    <a:solidFill>
                      <a:schemeClr val="bg1"/>
                    </a:solidFill>
                  </a:rPr>
                  <a:t> dans le formulaire ne sont pas correctes ?</a:t>
                </a:r>
              </a:p>
            </p:txBody>
          </p:sp>
        </p:grpSp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3794760" y="3992311"/>
            <a:ext cx="5169686" cy="923330"/>
            <a:chOff x="3794760" y="3992311"/>
            <a:chExt cx="5169686" cy="923330"/>
          </a:xfrm>
        </p:grpSpPr>
        <p:sp>
          <p:nvSpPr>
            <p:cNvPr id="15" name="Rectangle 14"/>
            <p:cNvSpPr/>
            <p:nvPr/>
          </p:nvSpPr>
          <p:spPr>
            <a:xfrm>
              <a:off x="3794760" y="4076514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151317" y="3992311"/>
              <a:ext cx="481312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Les données sources provenant des informations que vous avez transmises à la Banque Carrefour des Entreprises.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3794760" y="5312830"/>
            <a:ext cx="5169686" cy="923330"/>
            <a:chOff x="3794760" y="5312830"/>
            <a:chExt cx="5169686" cy="923330"/>
          </a:xfrm>
        </p:grpSpPr>
        <p:sp>
          <p:nvSpPr>
            <p:cNvPr id="20" name="Rectangle 19"/>
            <p:cNvSpPr/>
            <p:nvPr/>
          </p:nvSpPr>
          <p:spPr>
            <a:xfrm>
              <a:off x="3794760" y="5397033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4151317" y="5312830"/>
              <a:ext cx="481312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Les données basiques en possession de l’administration (telles quel le type d’entreprise, la personne de contact …).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89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49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8" name="Grouper 7"/>
          <p:cNvGrpSpPr/>
          <p:nvPr/>
        </p:nvGrpSpPr>
        <p:grpSpPr>
          <a:xfrm>
            <a:off x="838200" y="2541899"/>
            <a:ext cx="10629900" cy="850858"/>
            <a:chOff x="838200" y="2541899"/>
            <a:chExt cx="10629900" cy="850858"/>
          </a:xfrm>
        </p:grpSpPr>
        <p:grpSp>
          <p:nvGrpSpPr>
            <p:cNvPr id="2" name="Grouper 1"/>
            <p:cNvGrpSpPr/>
            <p:nvPr/>
          </p:nvGrpSpPr>
          <p:grpSpPr>
            <a:xfrm>
              <a:off x="838200" y="2541899"/>
              <a:ext cx="10629900" cy="650205"/>
              <a:chOff x="838200" y="2541899"/>
              <a:chExt cx="10629900" cy="650205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38200" y="2541899"/>
                <a:ext cx="10629900" cy="65020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937260" y="2664242"/>
                <a:ext cx="105308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:r>
                  <a:rPr lang="fr-FR" sz="2000" b="1" dirty="0">
                    <a:solidFill>
                      <a:schemeClr val="bg1"/>
                    </a:solidFill>
                  </a:rPr>
                  <a:t>Que faire si les informations </a:t>
                </a:r>
                <a:r>
                  <a:rPr lang="fr-FR" sz="2000" b="1" dirty="0" err="1">
                    <a:solidFill>
                      <a:schemeClr val="bg1"/>
                    </a:solidFill>
                  </a:rPr>
                  <a:t>pré-remplies</a:t>
                </a:r>
                <a:r>
                  <a:rPr lang="fr-FR" sz="2000" b="1" dirty="0">
                    <a:solidFill>
                      <a:schemeClr val="bg1"/>
                    </a:solidFill>
                  </a:rPr>
                  <a:t> dans le formulaire ne sont pas correctes ?</a:t>
                </a:r>
              </a:p>
            </p:txBody>
          </p:sp>
        </p:grpSp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887730" y="3599209"/>
            <a:ext cx="10629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Les données basiques sont modifiables directement dans le formulaire (et seront réutilisées comme telles dans les autres formulaires pré remplis).</a:t>
            </a:r>
          </a:p>
          <a:p>
            <a:pPr algn="ctr"/>
            <a:endParaRPr lang="fr-FR" b="1" dirty="0">
              <a:solidFill>
                <a:schemeClr val="accent6"/>
              </a:solidFill>
            </a:endParaRPr>
          </a:p>
          <a:p>
            <a:pPr algn="ctr"/>
            <a:r>
              <a:rPr lang="fr-FR" b="1" dirty="0">
                <a:solidFill>
                  <a:schemeClr val="accent6"/>
                </a:solidFill>
              </a:rPr>
              <a:t>En revanche, les données sources provenant de la BCE ne sont pas modifiables directement et impliquent que vous preniez contact directement avec la BCE afin de les modifier.</a:t>
            </a:r>
          </a:p>
          <a:p>
            <a:pPr algn="ctr"/>
            <a:endParaRPr lang="fr-FR" b="1" dirty="0">
              <a:solidFill>
                <a:schemeClr val="accent6"/>
              </a:solidFill>
            </a:endParaRPr>
          </a:p>
          <a:p>
            <a:pPr algn="ctr"/>
            <a:r>
              <a:rPr lang="fr-FR" b="1" dirty="0">
                <a:solidFill>
                  <a:schemeClr val="accent6"/>
                </a:solidFill>
              </a:rPr>
              <a:t>Une fois modifiées, vos données seront automatiquement mises à jour dans le formulaire.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838200" y="958468"/>
            <a:ext cx="10509336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b="0"/>
              <a:t>Plus de formulaires papier, </a:t>
            </a:r>
            <a:r>
              <a:rPr lang="fr-FR"/>
              <a:t>PLACE À L’ÉLECTRONIQUE</a:t>
            </a:r>
            <a:endParaRPr lang="fr-FR" dirty="0"/>
          </a:p>
        </p:txBody>
      </p:sp>
      <p:sp>
        <p:nvSpPr>
          <p:cNvPr id="26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463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6322764" cy="507078"/>
          </a:xfrm>
        </p:spPr>
        <p:txBody>
          <a:bodyPr/>
          <a:lstStyle/>
          <a:p>
            <a:r>
              <a:rPr lang="fr-FR" b="0" dirty="0">
                <a:latin typeface="Calibri Light" charset="0"/>
                <a:ea typeface="Calibri Light" charset="0"/>
                <a:cs typeface="Calibri Light" charset="0"/>
              </a:rPr>
              <a:t>EN BREF, </a:t>
            </a:r>
            <a:r>
              <a:rPr lang="fr-FR" dirty="0"/>
              <a:t>ce qui va changer pour vous...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Les </a:t>
            </a:r>
            <a:r>
              <a:rPr lang="fr-FR" dirty="0" smtClean="0"/>
              <a:t>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</a:t>
            </a:r>
            <a:r>
              <a:rPr lang="fr-FR" dirty="0"/>
              <a:t>)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569123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Pour les sociétés</a:t>
            </a:r>
            <a:r>
              <a:rPr lang="is-IS" dirty="0"/>
              <a:t>…</a:t>
            </a:r>
            <a:endParaRPr lang="fr-FR" dirty="0"/>
          </a:p>
        </p:txBody>
      </p:sp>
      <p:grpSp>
        <p:nvGrpSpPr>
          <p:cNvPr id="8" name="Grouper 7"/>
          <p:cNvGrpSpPr/>
          <p:nvPr/>
        </p:nvGrpSpPr>
        <p:grpSpPr>
          <a:xfrm>
            <a:off x="3958761" y="2763485"/>
            <a:ext cx="2258458" cy="644796"/>
            <a:chOff x="4966771" y="2763485"/>
            <a:chExt cx="2258458" cy="644796"/>
          </a:xfrm>
        </p:grpSpPr>
        <p:sp>
          <p:nvSpPr>
            <p:cNvPr id="11" name="Rectangle 10"/>
            <p:cNvSpPr/>
            <p:nvPr/>
          </p:nvSpPr>
          <p:spPr>
            <a:xfrm>
              <a:off x="4966771" y="2763485"/>
              <a:ext cx="2258458" cy="6447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966771" y="2885828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Durée de validité</a:t>
              </a:r>
            </a:p>
          </p:txBody>
        </p:sp>
      </p:grpSp>
      <p:grpSp>
        <p:nvGrpSpPr>
          <p:cNvPr id="10" name="Grouper 9"/>
          <p:cNvGrpSpPr/>
          <p:nvPr/>
        </p:nvGrpSpPr>
        <p:grpSpPr>
          <a:xfrm>
            <a:off x="6847967" y="2763485"/>
            <a:ext cx="2258458" cy="644795"/>
            <a:chOff x="9071013" y="2763485"/>
            <a:chExt cx="2258458" cy="644795"/>
          </a:xfrm>
        </p:grpSpPr>
        <p:sp>
          <p:nvSpPr>
            <p:cNvPr id="12" name="Rectangle 11"/>
            <p:cNvSpPr/>
            <p:nvPr/>
          </p:nvSpPr>
          <p:spPr>
            <a:xfrm>
              <a:off x="9071013" y="2763485"/>
              <a:ext cx="2258458" cy="64479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9071014" y="2885827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Rapport d’activités</a:t>
              </a: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3958761" y="3741964"/>
            <a:ext cx="2491767" cy="369332"/>
            <a:chOff x="4966771" y="3741964"/>
            <a:chExt cx="2491767" cy="369332"/>
          </a:xfrm>
        </p:grpSpPr>
        <p:sp>
          <p:nvSpPr>
            <p:cNvPr id="25" name="Rectangle 24"/>
            <p:cNvSpPr/>
            <p:nvPr/>
          </p:nvSpPr>
          <p:spPr>
            <a:xfrm>
              <a:off x="4966771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198125" y="3741964"/>
              <a:ext cx="2260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De l’agrément</a:t>
              </a:r>
            </a:p>
          </p:txBody>
        </p:sp>
      </p:grpSp>
      <p:grpSp>
        <p:nvGrpSpPr>
          <p:cNvPr id="17" name="Grouper 16"/>
          <p:cNvGrpSpPr/>
          <p:nvPr/>
        </p:nvGrpSpPr>
        <p:grpSpPr>
          <a:xfrm>
            <a:off x="6847967" y="3741964"/>
            <a:ext cx="3018838" cy="646331"/>
            <a:chOff x="9071013" y="3741964"/>
            <a:chExt cx="3018838" cy="646331"/>
          </a:xfrm>
        </p:grpSpPr>
        <p:sp>
          <p:nvSpPr>
            <p:cNvPr id="30" name="Rectangle 29"/>
            <p:cNvSpPr/>
            <p:nvPr/>
          </p:nvSpPr>
          <p:spPr>
            <a:xfrm>
              <a:off x="9071013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9302367" y="3741964"/>
              <a:ext cx="27874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A remettre </a:t>
              </a:r>
              <a:b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chaque année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38200" y="2763485"/>
            <a:ext cx="2258458" cy="644796"/>
            <a:chOff x="838200" y="2763485"/>
            <a:chExt cx="2258458" cy="644796"/>
          </a:xfrm>
        </p:grpSpPr>
        <p:sp>
          <p:nvSpPr>
            <p:cNvPr id="34" name="Rectangle 33"/>
            <p:cNvSpPr/>
            <p:nvPr/>
          </p:nvSpPr>
          <p:spPr>
            <a:xfrm>
              <a:off x="838200" y="2763485"/>
              <a:ext cx="2258458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38200" y="2885828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Conditions IES</a:t>
              </a:r>
            </a:p>
          </p:txBody>
        </p:sp>
      </p:grpSp>
      <p:grpSp>
        <p:nvGrpSpPr>
          <p:cNvPr id="13" name="Grouper 12"/>
          <p:cNvGrpSpPr/>
          <p:nvPr/>
        </p:nvGrpSpPr>
        <p:grpSpPr>
          <a:xfrm>
            <a:off x="838200" y="3741964"/>
            <a:ext cx="3392520" cy="646331"/>
            <a:chOff x="838200" y="3741964"/>
            <a:chExt cx="3392520" cy="646331"/>
          </a:xfrm>
        </p:grpSpPr>
        <p:sp>
          <p:nvSpPr>
            <p:cNvPr id="36" name="Rectangle 35"/>
            <p:cNvSpPr/>
            <p:nvPr/>
          </p:nvSpPr>
          <p:spPr>
            <a:xfrm>
              <a:off x="838200" y="380081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1069554" y="3741964"/>
              <a:ext cx="31611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Preuve du respect</a:t>
              </a:r>
            </a:p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des conditions</a:t>
              </a:r>
            </a:p>
          </p:txBody>
        </p:sp>
      </p:grpSp>
      <p:grpSp>
        <p:nvGrpSpPr>
          <p:cNvPr id="27" name="Grouper 26"/>
          <p:cNvGrpSpPr/>
          <p:nvPr/>
        </p:nvGrpSpPr>
        <p:grpSpPr>
          <a:xfrm>
            <a:off x="9691171" y="2763485"/>
            <a:ext cx="2258458" cy="644795"/>
            <a:chOff x="9071013" y="2763485"/>
            <a:chExt cx="2258458" cy="644795"/>
          </a:xfrm>
        </p:grpSpPr>
        <p:sp>
          <p:nvSpPr>
            <p:cNvPr id="28" name="Rectangle 27"/>
            <p:cNvSpPr/>
            <p:nvPr/>
          </p:nvSpPr>
          <p:spPr>
            <a:xfrm>
              <a:off x="9071013" y="2763485"/>
              <a:ext cx="2258458" cy="644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9071014" y="2885827"/>
              <a:ext cx="22584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Inspection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088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50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3" name="Grouper 2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J’ai un Mac et je ne parviens pas à utiliser </a:t>
              </a:r>
              <a:r>
                <a:rPr lang="fr-FR" sz="2000" b="1" dirty="0" err="1">
                  <a:solidFill>
                    <a:schemeClr val="bg1"/>
                  </a:solidFill>
                </a:rPr>
                <a:t>l’eID</a:t>
              </a:r>
              <a:r>
                <a:rPr lang="fr-FR" sz="2000" b="1" dirty="0">
                  <a:solidFill>
                    <a:schemeClr val="bg1"/>
                  </a:solidFill>
                </a:rPr>
                <a:t> afin de m’identifier sur Mon espace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887730" y="3194849"/>
            <a:ext cx="10629900" cy="2869826"/>
            <a:chOff x="887730" y="3194849"/>
            <a:chExt cx="10629900" cy="2869826"/>
          </a:xfrm>
        </p:grpSpPr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Malheureusement, le logiciel permettant d’utiliser le lecteur de carte </a:t>
              </a:r>
              <a:r>
                <a:rPr lang="fr-FR" b="1" dirty="0" err="1">
                  <a:solidFill>
                    <a:schemeClr val="accent6"/>
                  </a:solidFill>
                </a:rPr>
                <a:t>eID</a:t>
              </a:r>
              <a:r>
                <a:rPr lang="fr-FR" b="1" dirty="0">
                  <a:solidFill>
                    <a:schemeClr val="accent6"/>
                  </a:solidFill>
                </a:rPr>
                <a:t> présente quelques problèmes d’incompatibilité avec le système d’exploitation IOS utilisé par Apple sur ses MAC et rend l’indentification impossible sur ces appareils actuellement. Nous vous invitons donc à utiliser un autre type d’appareil (PC) afin de vous identifier, remplir et valider votre formulaire en ligne.</a:t>
              </a:r>
            </a:p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 </a:t>
              </a:r>
            </a:p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Dans le cas où vous n’avez pas d’autre PC à disposition, les Espaces Wallonie vous proposent des ordinateurs compatibles à partir desquels vous pouvez accéder à votre espace personnel et soumettre votre formulaire.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38200" y="958468"/>
            <a:ext cx="10509336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b="0"/>
              <a:t>Plus de formulaires papier, </a:t>
            </a:r>
            <a:r>
              <a:rPr lang="fr-FR"/>
              <a:t>PLACE À L’ÉLECTRONIQUE</a:t>
            </a:r>
            <a:endParaRPr lang="fr-FR" dirty="0"/>
          </a:p>
        </p:txBody>
      </p:sp>
      <p:sp>
        <p:nvSpPr>
          <p:cNvPr id="16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30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51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3" name="Grouper 2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Qu’en est-il de la sécurité et de la confidentialité de mes données ?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887730" y="3194849"/>
            <a:ext cx="10629900" cy="2038830"/>
            <a:chOff x="887730" y="3194849"/>
            <a:chExt cx="10629900" cy="2038830"/>
          </a:xfrm>
        </p:grpSpPr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0070C0"/>
                  </a:solidFill>
                </a:rPr>
                <a:t> La Direction de l’Economie sociale a obtenu l’autorisation de la Commission de la vie privée </a:t>
              </a:r>
              <a:br>
                <a:rPr lang="fr-FR" b="1" dirty="0">
                  <a:solidFill>
                    <a:srgbClr val="0070C0"/>
                  </a:solidFill>
                </a:rPr>
              </a:br>
              <a:r>
                <a:rPr lang="fr-FR" b="1" dirty="0">
                  <a:solidFill>
                    <a:srgbClr val="0070C0"/>
                  </a:solidFill>
                </a:rPr>
                <a:t>afin d’avoir accès et de conserver certaines données. </a:t>
              </a:r>
              <a:br>
                <a:rPr lang="fr-FR" b="1" dirty="0">
                  <a:solidFill>
                    <a:srgbClr val="0070C0"/>
                  </a:solidFill>
                </a:rPr>
              </a:br>
              <a:r>
                <a:rPr lang="fr-FR" b="1" dirty="0">
                  <a:solidFill>
                    <a:schemeClr val="accent6"/>
                  </a:solidFill>
                </a:rPr>
                <a:t>Ces données sont protégées par la réglementation en vigueur concernant la protection</a:t>
              </a:r>
              <a:br>
                <a:rPr lang="fr-FR" b="1" dirty="0">
                  <a:solidFill>
                    <a:schemeClr val="accent6"/>
                  </a:solidFill>
                </a:rPr>
              </a:br>
              <a:r>
                <a:rPr lang="fr-FR" b="1" dirty="0">
                  <a:solidFill>
                    <a:schemeClr val="accent6"/>
                  </a:solidFill>
                </a:rPr>
                <a:t>de la vie privée et dont les règles sont applicables à l’ensemble du Service Public de Wallonie. 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38200" y="958468"/>
            <a:ext cx="10509336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b="0"/>
              <a:t>Plus de formulaires papier, </a:t>
            </a:r>
            <a:r>
              <a:rPr lang="fr-FR"/>
              <a:t>PLACE À L’ÉLECTRONIQUE</a:t>
            </a:r>
            <a:endParaRPr lang="fr-FR" dirty="0"/>
          </a:p>
        </p:txBody>
      </p:sp>
      <p:sp>
        <p:nvSpPr>
          <p:cNvPr id="16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9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52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7" name="Rectangle 16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Je fais face à un bug qui m’empêche de remplir/valider le formulaire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3151548" y="3015954"/>
            <a:ext cx="6140364" cy="3179519"/>
            <a:chOff x="3151548" y="3015954"/>
            <a:chExt cx="6140364" cy="317951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4246" y="3015954"/>
              <a:ext cx="2374969" cy="3179519"/>
            </a:xfrm>
            <a:prstGeom prst="rect">
              <a:avLst/>
            </a:prstGeom>
          </p:spPr>
        </p:pic>
        <p:sp>
          <p:nvSpPr>
            <p:cNvPr id="29" name="Triangle 28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151548" y="5802099"/>
              <a:ext cx="6140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Contactez le helpdesk à votre disposition au </a:t>
              </a:r>
              <a:r>
                <a:rPr lang="fr-FR" b="1" dirty="0">
                  <a:solidFill>
                    <a:schemeClr val="accent5"/>
                  </a:solidFill>
                </a:rPr>
                <a:t>078 79 01 02 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 flipH="1">
              <a:off x="6208285" y="3299329"/>
              <a:ext cx="1" cy="358271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838200" y="958468"/>
            <a:ext cx="10509336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b="0"/>
              <a:t>Plus de formulaires papier, </a:t>
            </a:r>
            <a:r>
              <a:rPr lang="fr-FR"/>
              <a:t>PLACE À L’ÉLECTRONIQUE</a:t>
            </a:r>
            <a:endParaRPr lang="fr-FR" dirty="0"/>
          </a:p>
        </p:txBody>
      </p:sp>
      <p:sp>
        <p:nvSpPr>
          <p:cNvPr id="21" name="Espace réservé du texte 6"/>
          <p:cNvSpPr txBox="1">
            <a:spLocks/>
          </p:cNvSpPr>
          <p:nvPr/>
        </p:nvSpPr>
        <p:spPr>
          <a:xfrm>
            <a:off x="839788" y="599804"/>
            <a:ext cx="9602721" cy="469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600" b="1" i="0" kern="120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chemeClr val="accent3"/>
                </a:solidFill>
              </a:rPr>
              <a:t>A partir du 1</a:t>
            </a:r>
            <a:r>
              <a:rPr lang="fr-FR" sz="2000" baseline="30000" dirty="0">
                <a:solidFill>
                  <a:schemeClr val="accent3"/>
                </a:solidFill>
              </a:rPr>
              <a:t>er</a:t>
            </a:r>
            <a:r>
              <a:rPr lang="fr-FR" sz="2000" dirty="0">
                <a:solidFill>
                  <a:schemeClr val="accent3"/>
                </a:solidFill>
              </a:rPr>
              <a:t> Septembre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123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ce réservé pour une image 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4340646" y="2846539"/>
            <a:ext cx="6114361" cy="55741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>PRIVILÉGIONS LE COURRIER ÉLECTRONIQUE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FR" dirty="0"/>
              <a:t>Pour toutes vos questions et envoi d’information,</a:t>
            </a:r>
            <a:br>
              <a:rPr lang="fr-FR" dirty="0"/>
            </a:br>
            <a:r>
              <a:rPr lang="fr-FR" dirty="0"/>
              <a:t>nous vous invitons à privilégier l’email</a:t>
            </a:r>
            <a:r>
              <a:rPr lang="mr-IN" dirty="0"/>
              <a:t>…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54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1469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Pour toutes vos questions et envoi d’information,</a:t>
            </a:r>
            <a:br>
              <a:rPr lang="fr-FR" dirty="0"/>
            </a:br>
            <a:r>
              <a:rPr lang="fr-FR" dirty="0"/>
              <a:t>nous vous invitons à privilégier l’email et nous écrire à l’adresse </a:t>
            </a:r>
            <a:r>
              <a:rPr lang="fr-FR" dirty="0">
                <a:hlinkClick r:id="rId2"/>
              </a:rPr>
              <a:t>economie.sociale@spw.wallonie.be</a:t>
            </a:r>
            <a:r>
              <a:rPr lang="fr-FR" dirty="0"/>
              <a:t>. </a:t>
            </a:r>
          </a:p>
          <a:p>
            <a:endParaRPr lang="fr-FR" sz="2400" i="1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3708754" cy="507078"/>
          </a:xfrm>
        </p:spPr>
        <p:txBody>
          <a:bodyPr/>
          <a:lstStyle/>
          <a:p>
            <a:r>
              <a:rPr lang="fr-FR" dirty="0"/>
              <a:t>Privilégier les emails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4546954" y="3684496"/>
            <a:ext cx="3352417" cy="1874951"/>
            <a:chOff x="4546954" y="3684496"/>
            <a:chExt cx="3352417" cy="1874951"/>
          </a:xfrm>
        </p:grpSpPr>
        <p:grpSp>
          <p:nvGrpSpPr>
            <p:cNvPr id="2" name="Grouper 1"/>
            <p:cNvGrpSpPr/>
            <p:nvPr/>
          </p:nvGrpSpPr>
          <p:grpSpPr>
            <a:xfrm flipV="1">
              <a:off x="6108377" y="3684496"/>
              <a:ext cx="229573" cy="927275"/>
              <a:chOff x="6108377" y="3684496"/>
              <a:chExt cx="229573" cy="927275"/>
            </a:xfrm>
          </p:grpSpPr>
          <p:sp>
            <p:nvSpPr>
              <p:cNvPr id="15" name="Triangle 14"/>
              <p:cNvSpPr/>
              <p:nvPr/>
            </p:nvSpPr>
            <p:spPr>
              <a:xfrm>
                <a:off x="6108377" y="4413863"/>
                <a:ext cx="229573" cy="197908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fr-FR"/>
              </a:p>
            </p:txBody>
          </p:sp>
          <p:cxnSp>
            <p:nvCxnSpPr>
              <p:cNvPr id="16" name="Connecteur droit 15"/>
              <p:cNvCxnSpPr/>
              <p:nvPr/>
            </p:nvCxnSpPr>
            <p:spPr>
              <a:xfrm flipV="1">
                <a:off x="6209717" y="3684496"/>
                <a:ext cx="0" cy="783155"/>
              </a:xfrm>
              <a:prstGeom prst="line">
                <a:avLst/>
              </a:prstGeom>
              <a:ln w="15875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4546954" y="4599710"/>
              <a:ext cx="3352417" cy="9597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4810875" y="4687641"/>
            <a:ext cx="2811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Accusé de réception</a:t>
            </a:r>
          </a:p>
          <a:p>
            <a:pPr algn="ctr"/>
            <a:r>
              <a:rPr lang="fr-FR" sz="2000" i="1" dirty="0">
                <a:solidFill>
                  <a:schemeClr val="bg1"/>
                </a:solidFill>
              </a:rPr>
              <a:t>Confirmation réception</a:t>
            </a:r>
          </a:p>
        </p:txBody>
      </p:sp>
    </p:spTree>
    <p:extLst>
      <p:ext uri="{BB962C8B-B14F-4D97-AF65-F5344CB8AC3E}">
        <p14:creationId xmlns:p14="http://schemas.microsoft.com/office/powerpoint/2010/main" val="178780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55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</a:p>
          <a:p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960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Tout par email </a:t>
            </a:r>
            <a:r>
              <a:rPr lang="fr-FR" b="1" dirty="0"/>
              <a:t>sauf </a:t>
            </a:r>
            <a:r>
              <a:rPr lang="fr-FR" dirty="0"/>
              <a:t>les documents concernant des décisions officielles</a:t>
            </a:r>
            <a:br>
              <a:rPr lang="fr-FR" dirty="0"/>
            </a:br>
            <a:r>
              <a:rPr lang="fr-FR" dirty="0"/>
              <a:t>et nécessitant votre accord :</a:t>
            </a:r>
          </a:p>
          <a:p>
            <a:endParaRPr lang="fr-FR" sz="2400" i="1" dirty="0"/>
          </a:p>
        </p:txBody>
      </p:sp>
      <p:grpSp>
        <p:nvGrpSpPr>
          <p:cNvPr id="3" name="Grouper 2"/>
          <p:cNvGrpSpPr/>
          <p:nvPr/>
        </p:nvGrpSpPr>
        <p:grpSpPr>
          <a:xfrm>
            <a:off x="1293817" y="3091644"/>
            <a:ext cx="2258459" cy="2046312"/>
            <a:chOff x="838199" y="3085881"/>
            <a:chExt cx="2258459" cy="2046312"/>
          </a:xfrm>
        </p:grpSpPr>
        <p:sp>
          <p:nvSpPr>
            <p:cNvPr id="19" name="Rectangle 18"/>
            <p:cNvSpPr/>
            <p:nvPr/>
          </p:nvSpPr>
          <p:spPr>
            <a:xfrm>
              <a:off x="838200" y="3085881"/>
              <a:ext cx="2258458" cy="18760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838199" y="3193201"/>
              <a:ext cx="225845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Accord,</a:t>
              </a:r>
            </a:p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suspension,</a:t>
              </a:r>
            </a:p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refus</a:t>
              </a:r>
            </a:p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ou retrait</a:t>
              </a:r>
            </a:p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de l’agrément</a:t>
              </a:r>
            </a:p>
            <a:p>
              <a:pPr algn="ctr"/>
              <a:endParaRPr lang="fr-FR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8652151" y="3085881"/>
            <a:ext cx="2258458" cy="1257519"/>
            <a:chOff x="9933542" y="3085881"/>
            <a:chExt cx="2258458" cy="1257519"/>
          </a:xfrm>
        </p:grpSpPr>
        <p:sp>
          <p:nvSpPr>
            <p:cNvPr id="24" name="Rectangle 23"/>
            <p:cNvSpPr/>
            <p:nvPr/>
          </p:nvSpPr>
          <p:spPr>
            <a:xfrm>
              <a:off x="9933542" y="3085881"/>
              <a:ext cx="2258458" cy="12575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9933543" y="3208223"/>
              <a:ext cx="22584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Rappel pour les documents manquants</a:t>
              </a:r>
            </a:p>
          </p:txBody>
        </p:sp>
      </p:grp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Privilégier les emails</a:t>
            </a:r>
          </a:p>
        </p:txBody>
      </p:sp>
    </p:spTree>
    <p:extLst>
      <p:ext uri="{BB962C8B-B14F-4D97-AF65-F5344CB8AC3E}">
        <p14:creationId xmlns:p14="http://schemas.microsoft.com/office/powerpoint/2010/main" val="90185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56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Vos avantages</a:t>
            </a:r>
            <a:endParaRPr lang="fr-FR" sz="2400" i="1" dirty="0"/>
          </a:p>
        </p:txBody>
      </p:sp>
      <p:grpSp>
        <p:nvGrpSpPr>
          <p:cNvPr id="3" name="Grouper 2"/>
          <p:cNvGrpSpPr/>
          <p:nvPr/>
        </p:nvGrpSpPr>
        <p:grpSpPr>
          <a:xfrm>
            <a:off x="1021528" y="2606374"/>
            <a:ext cx="3314700" cy="3314700"/>
            <a:chOff x="1021528" y="2606374"/>
            <a:chExt cx="3314700" cy="3314700"/>
          </a:xfrm>
        </p:grpSpPr>
        <p:sp>
          <p:nvSpPr>
            <p:cNvPr id="2" name="Ellipse 1"/>
            <p:cNvSpPr/>
            <p:nvPr/>
          </p:nvSpPr>
          <p:spPr>
            <a:xfrm>
              <a:off x="1021528" y="2606374"/>
              <a:ext cx="3314700" cy="33147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082488" y="2821011"/>
              <a:ext cx="32507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Adresse</a:t>
              </a:r>
            </a:p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générique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021528" y="3989755"/>
              <a:ext cx="32507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Suivi assuré des demandes même en cas d’absence</a:t>
              </a:r>
              <a:br>
                <a:rPr lang="fr-FR" sz="2000" b="1" dirty="0">
                  <a:solidFill>
                    <a:schemeClr val="bg1"/>
                  </a:solidFill>
                </a:rPr>
              </a:br>
              <a:r>
                <a:rPr lang="fr-FR" sz="2000" b="1" dirty="0">
                  <a:solidFill>
                    <a:schemeClr val="bg1"/>
                  </a:solidFill>
                </a:rPr>
                <a:t>d’un agent et réponse garantie 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4692127" y="2606374"/>
            <a:ext cx="3314700" cy="3314700"/>
            <a:chOff x="4692127" y="2606374"/>
            <a:chExt cx="3314700" cy="3314700"/>
          </a:xfrm>
        </p:grpSpPr>
        <p:sp>
          <p:nvSpPr>
            <p:cNvPr id="10" name="Ellipse 9"/>
            <p:cNvSpPr/>
            <p:nvPr/>
          </p:nvSpPr>
          <p:spPr>
            <a:xfrm>
              <a:off x="4692127" y="2606374"/>
              <a:ext cx="3314700" cy="3314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692127" y="3007423"/>
              <a:ext cx="33147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Interlocuteur</a:t>
              </a:r>
              <a:br>
                <a:rPr lang="fr-FR" sz="2800" b="1" dirty="0">
                  <a:solidFill>
                    <a:schemeClr val="bg1"/>
                  </a:solidFill>
                </a:rPr>
              </a:br>
              <a:r>
                <a:rPr lang="fr-FR" sz="2800" b="1" dirty="0">
                  <a:solidFill>
                    <a:schemeClr val="bg1"/>
                  </a:solidFill>
                </a:rPr>
                <a:t>unique par dossier 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692127" y="4046778"/>
              <a:ext cx="33147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Sauf en cas d’absence </a:t>
              </a:r>
            </a:p>
          </p:txBody>
        </p:sp>
      </p:grpSp>
      <p:grpSp>
        <p:nvGrpSpPr>
          <p:cNvPr id="9" name="Grouper 8"/>
          <p:cNvGrpSpPr/>
          <p:nvPr/>
        </p:nvGrpSpPr>
        <p:grpSpPr>
          <a:xfrm>
            <a:off x="8362726" y="2606374"/>
            <a:ext cx="3314700" cy="3314700"/>
            <a:chOff x="8362726" y="2606374"/>
            <a:chExt cx="3314700" cy="3314700"/>
          </a:xfrm>
        </p:grpSpPr>
        <p:sp>
          <p:nvSpPr>
            <p:cNvPr id="18" name="Ellipse 17"/>
            <p:cNvSpPr/>
            <p:nvPr/>
          </p:nvSpPr>
          <p:spPr>
            <a:xfrm>
              <a:off x="8362726" y="2606374"/>
              <a:ext cx="3314700" cy="33147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8362726" y="3007423"/>
              <a:ext cx="3314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</a:rPr>
                <a:t>Tag spécifique 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362726" y="4046778"/>
              <a:ext cx="33147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Identification plus facile des emails de la Direction de l’Economie sociale </a:t>
              </a:r>
            </a:p>
          </p:txBody>
        </p:sp>
      </p:grp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Privilégier les emails</a:t>
            </a:r>
          </a:p>
        </p:txBody>
      </p:sp>
    </p:spTree>
    <p:extLst>
      <p:ext uri="{BB962C8B-B14F-4D97-AF65-F5344CB8AC3E}">
        <p14:creationId xmlns:p14="http://schemas.microsoft.com/office/powerpoint/2010/main" val="109189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57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grpSp>
        <p:nvGrpSpPr>
          <p:cNvPr id="23" name="Grouper 22"/>
          <p:cNvGrpSpPr/>
          <p:nvPr/>
        </p:nvGrpSpPr>
        <p:grpSpPr>
          <a:xfrm>
            <a:off x="2432649" y="2548288"/>
            <a:ext cx="7689730" cy="1314662"/>
            <a:chOff x="838200" y="2541899"/>
            <a:chExt cx="10629900" cy="650205"/>
          </a:xfrm>
        </p:grpSpPr>
        <p:sp>
          <p:nvSpPr>
            <p:cNvPr id="24" name="Rectangle 23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937261" y="2664242"/>
              <a:ext cx="10530839" cy="502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Vous devez vous assurer de fournir la bonne adresse email dans le formulaire d’agrément. Cette adresse doit être tenue à jour en signalant tout changement à l’administration via email.</a:t>
              </a:r>
            </a:p>
          </p:txBody>
        </p:sp>
      </p:grp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Privilégier les emails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58321"/>
            <a:ext cx="1429782" cy="13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8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58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838200" y="1899063"/>
            <a:ext cx="11353800" cy="531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6"/>
              </a:buClr>
              <a:buSzPct val="90000"/>
              <a:buFont typeface="Wingdings" charset="2"/>
              <a:buChar char="§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400" i="1" dirty="0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838200" y="958468"/>
            <a:ext cx="4231341" cy="507078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Privilégier les emails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838200" y="2541899"/>
            <a:ext cx="10629900" cy="650205"/>
            <a:chOff x="838200" y="2541899"/>
            <a:chExt cx="10629900" cy="650205"/>
          </a:xfrm>
        </p:grpSpPr>
        <p:sp>
          <p:nvSpPr>
            <p:cNvPr id="19" name="Rectangle 18"/>
            <p:cNvSpPr/>
            <p:nvPr/>
          </p:nvSpPr>
          <p:spPr>
            <a:xfrm>
              <a:off x="838200" y="2541899"/>
              <a:ext cx="10629900" cy="6502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37260" y="2664242"/>
              <a:ext cx="10530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2000" b="1" dirty="0">
                  <a:solidFill>
                    <a:schemeClr val="bg1"/>
                  </a:solidFill>
                </a:rPr>
                <a:t>Est-il toujours possible de joindre l’administration par téléphone ou par un autre canal ?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887730" y="3194849"/>
            <a:ext cx="10629900" cy="1484832"/>
            <a:chOff x="887730" y="3194849"/>
            <a:chExt cx="10629900" cy="1484832"/>
          </a:xfrm>
        </p:grpSpPr>
        <p:sp>
          <p:nvSpPr>
            <p:cNvPr id="21" name="Triangle 20"/>
            <p:cNvSpPr/>
            <p:nvPr/>
          </p:nvSpPr>
          <p:spPr>
            <a:xfrm rot="10800000">
              <a:off x="6106946" y="3194849"/>
              <a:ext cx="229573" cy="197908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887730" y="4033350"/>
              <a:ext cx="10629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La Direction de l’Economie </a:t>
              </a:r>
              <a:r>
                <a:rPr lang="fr-FR" b="1" dirty="0" smtClean="0">
                  <a:solidFill>
                    <a:schemeClr val="accent6"/>
                  </a:solidFill>
                </a:rPr>
                <a:t>sociale </a:t>
              </a:r>
              <a:r>
                <a:rPr lang="fr-FR" b="1" dirty="0">
                  <a:solidFill>
                    <a:schemeClr val="accent6"/>
                  </a:solidFill>
                </a:rPr>
                <a:t>est bien entendu toujours joignable</a:t>
              </a:r>
            </a:p>
            <a:p>
              <a:pPr algn="ctr"/>
              <a:r>
                <a:rPr lang="fr-FR" b="1" dirty="0">
                  <a:solidFill>
                    <a:schemeClr val="accent6"/>
                  </a:solidFill>
                </a:rPr>
                <a:t>par les autres canaux en cas de besoin. 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>
              <a:off x="6208284" y="3299329"/>
              <a:ext cx="1" cy="799976"/>
            </a:xfrm>
            <a:prstGeom prst="line">
              <a:avLst/>
            </a:prstGeom>
            <a:ln w="158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063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80F20-304A-5B43-9922-B2D3D7566D7C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Réforme DGO6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034052" y="3914383"/>
            <a:ext cx="4096010" cy="371713"/>
          </a:xfrm>
        </p:spPr>
        <p:txBody>
          <a:bodyPr>
            <a:noAutofit/>
          </a:bodyPr>
          <a:lstStyle/>
          <a:p>
            <a:r>
              <a:rPr lang="fr-FR" sz="1600" dirty="0" smtClean="0"/>
              <a:t>Les Initiatives d’</a:t>
            </a:r>
            <a:r>
              <a:rPr lang="fr-FR" sz="1600" dirty="0" err="1" smtClean="0"/>
              <a:t>Economie</a:t>
            </a:r>
            <a:r>
              <a:rPr lang="fr-FR" sz="1600" dirty="0" smtClean="0"/>
              <a:t> sociale </a:t>
            </a:r>
            <a:endParaRPr lang="fr-FR" sz="1600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3947787" y="5091645"/>
            <a:ext cx="4296427" cy="5574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0128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958468"/>
            <a:ext cx="6465981" cy="507078"/>
          </a:xfrm>
        </p:spPr>
        <p:txBody>
          <a:bodyPr/>
          <a:lstStyle/>
          <a:p>
            <a:r>
              <a:rPr lang="fr-FR" b="0" dirty="0">
                <a:latin typeface="Calibri Light" charset="0"/>
                <a:ea typeface="Calibri Light" charset="0"/>
                <a:cs typeface="Calibri Light" charset="0"/>
              </a:rPr>
              <a:t>EN BREF, </a:t>
            </a:r>
            <a:r>
              <a:rPr lang="fr-FR" dirty="0"/>
              <a:t>ce qui va changer pour vous...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3" name="Grouper 2"/>
          <p:cNvGrpSpPr/>
          <p:nvPr/>
        </p:nvGrpSpPr>
        <p:grpSpPr>
          <a:xfrm>
            <a:off x="838200" y="1937985"/>
            <a:ext cx="4305304" cy="644796"/>
            <a:chOff x="838200" y="1937985"/>
            <a:chExt cx="4305304" cy="644796"/>
          </a:xfrm>
        </p:grpSpPr>
        <p:sp>
          <p:nvSpPr>
            <p:cNvPr id="39" name="Rectangle 38"/>
            <p:cNvSpPr/>
            <p:nvPr/>
          </p:nvSpPr>
          <p:spPr>
            <a:xfrm>
              <a:off x="838200" y="1937985"/>
              <a:ext cx="4305304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38200" y="2060328"/>
              <a:ext cx="43053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Avant la réforme</a:t>
              </a: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7042230" y="1921942"/>
            <a:ext cx="4305306" cy="707886"/>
            <a:chOff x="7042230" y="1921942"/>
            <a:chExt cx="4305306" cy="707886"/>
          </a:xfrm>
        </p:grpSpPr>
        <p:sp>
          <p:nvSpPr>
            <p:cNvPr id="41" name="Rectangle 40"/>
            <p:cNvSpPr/>
            <p:nvPr/>
          </p:nvSpPr>
          <p:spPr>
            <a:xfrm>
              <a:off x="7042232" y="1937985"/>
              <a:ext cx="4305304" cy="6447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042230" y="1921942"/>
              <a:ext cx="43053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Suite à la réforme </a:t>
              </a:r>
            </a:p>
            <a:p>
              <a:pPr algn="ctr"/>
              <a:r>
                <a:rPr lang="fr-FR" sz="2000" i="1" dirty="0">
                  <a:solidFill>
                    <a:schemeClr val="bg1"/>
                  </a:solidFill>
                </a:rPr>
                <a:t>(ou à partir du 1</a:t>
              </a:r>
              <a:r>
                <a:rPr lang="fr-FR" sz="2000" i="1" baseline="30000" dirty="0">
                  <a:solidFill>
                    <a:schemeClr val="bg1"/>
                  </a:solidFill>
                </a:rPr>
                <a:t>er</a:t>
              </a:r>
              <a:r>
                <a:rPr lang="fr-FR" sz="2000" i="1" dirty="0">
                  <a:solidFill>
                    <a:schemeClr val="bg1"/>
                  </a:solidFill>
                </a:rPr>
                <a:t> juillet)</a:t>
              </a:r>
            </a:p>
          </p:txBody>
        </p:sp>
      </p:grpSp>
      <p:grpSp>
        <p:nvGrpSpPr>
          <p:cNvPr id="15" name="Grouper 14"/>
          <p:cNvGrpSpPr/>
          <p:nvPr/>
        </p:nvGrpSpPr>
        <p:grpSpPr>
          <a:xfrm>
            <a:off x="838200" y="2673504"/>
            <a:ext cx="4341752" cy="369332"/>
            <a:chOff x="838200" y="2673504"/>
            <a:chExt cx="4341752" cy="369332"/>
          </a:xfrm>
        </p:grpSpPr>
        <p:sp>
          <p:nvSpPr>
            <p:cNvPr id="43" name="Rectangle 42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069554" y="2673504"/>
              <a:ext cx="4110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Je suis EIF</a:t>
              </a: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838200" y="3186563"/>
            <a:ext cx="6465980" cy="369332"/>
            <a:chOff x="838200" y="3186563"/>
            <a:chExt cx="6465980" cy="369332"/>
          </a:xfrm>
        </p:grpSpPr>
        <p:sp>
          <p:nvSpPr>
            <p:cNvPr id="45" name="Rectangle 44"/>
            <p:cNvSpPr/>
            <p:nvPr/>
          </p:nvSpPr>
          <p:spPr>
            <a:xfrm>
              <a:off x="838200" y="3245418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1069554" y="3186563"/>
              <a:ext cx="62346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Renouvellement de la reconnaissance tous les 4 ans </a:t>
              </a:r>
            </a:p>
          </p:txBody>
        </p:sp>
      </p:grpSp>
      <p:grpSp>
        <p:nvGrpSpPr>
          <p:cNvPr id="17" name="Grouper 16"/>
          <p:cNvGrpSpPr/>
          <p:nvPr/>
        </p:nvGrpSpPr>
        <p:grpSpPr>
          <a:xfrm>
            <a:off x="838200" y="3758477"/>
            <a:ext cx="5245100" cy="369332"/>
            <a:chOff x="838200" y="3841566"/>
            <a:chExt cx="5245100" cy="369332"/>
          </a:xfrm>
        </p:grpSpPr>
        <p:sp>
          <p:nvSpPr>
            <p:cNvPr id="47" name="Rectangle 46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Pas de rapport d’activités </a:t>
              </a:r>
            </a:p>
          </p:txBody>
        </p:sp>
      </p:grpSp>
      <p:grpSp>
        <p:nvGrpSpPr>
          <p:cNvPr id="69" name="Grouper 68"/>
          <p:cNvGrpSpPr/>
          <p:nvPr/>
        </p:nvGrpSpPr>
        <p:grpSpPr>
          <a:xfrm>
            <a:off x="838200" y="4308423"/>
            <a:ext cx="5245100" cy="369332"/>
            <a:chOff x="838200" y="3841566"/>
            <a:chExt cx="5245100" cy="369332"/>
          </a:xfrm>
        </p:grpSpPr>
        <p:sp>
          <p:nvSpPr>
            <p:cNvPr id="70" name="Rectangle 69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Pas d’inspections </a:t>
              </a:r>
            </a:p>
          </p:txBody>
        </p:sp>
      </p:grpSp>
      <p:grpSp>
        <p:nvGrpSpPr>
          <p:cNvPr id="72" name="Grouper 71"/>
          <p:cNvGrpSpPr/>
          <p:nvPr/>
        </p:nvGrpSpPr>
        <p:grpSpPr>
          <a:xfrm>
            <a:off x="838200" y="4822736"/>
            <a:ext cx="5245100" cy="369332"/>
            <a:chOff x="838200" y="3841566"/>
            <a:chExt cx="5245100" cy="369332"/>
          </a:xfrm>
        </p:grpSpPr>
        <p:sp>
          <p:nvSpPr>
            <p:cNvPr id="73" name="Rectangle 72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Formulaire papier</a:t>
              </a:r>
            </a:p>
          </p:txBody>
        </p:sp>
      </p:grpSp>
      <p:grpSp>
        <p:nvGrpSpPr>
          <p:cNvPr id="75" name="Grouper 74"/>
          <p:cNvGrpSpPr/>
          <p:nvPr/>
        </p:nvGrpSpPr>
        <p:grpSpPr>
          <a:xfrm>
            <a:off x="838200" y="5335981"/>
            <a:ext cx="5245100" cy="369332"/>
            <a:chOff x="838200" y="3841566"/>
            <a:chExt cx="5245100" cy="369332"/>
          </a:xfrm>
        </p:grpSpPr>
        <p:sp>
          <p:nvSpPr>
            <p:cNvPr id="76" name="Rectangle 75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Echanges surtout papier ou électronique </a:t>
              </a:r>
            </a:p>
          </p:txBody>
        </p:sp>
      </p:grpSp>
      <p:grpSp>
        <p:nvGrpSpPr>
          <p:cNvPr id="78" name="Grouper 77"/>
          <p:cNvGrpSpPr/>
          <p:nvPr/>
        </p:nvGrpSpPr>
        <p:grpSpPr>
          <a:xfrm>
            <a:off x="7005780" y="2673504"/>
            <a:ext cx="5186220" cy="369332"/>
            <a:chOff x="838200" y="2673504"/>
            <a:chExt cx="5186220" cy="369332"/>
          </a:xfrm>
        </p:grpSpPr>
        <p:sp>
          <p:nvSpPr>
            <p:cNvPr id="79" name="Rectangle 78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069554" y="2673504"/>
              <a:ext cx="4954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Je prouve que je rentre dans les conditions IES </a:t>
              </a:r>
            </a:p>
          </p:txBody>
        </p:sp>
      </p:grpSp>
      <p:grpSp>
        <p:nvGrpSpPr>
          <p:cNvPr id="81" name="Grouper 80"/>
          <p:cNvGrpSpPr/>
          <p:nvPr/>
        </p:nvGrpSpPr>
        <p:grpSpPr>
          <a:xfrm>
            <a:off x="7005780" y="3186563"/>
            <a:ext cx="6465980" cy="369332"/>
            <a:chOff x="838200" y="3186563"/>
            <a:chExt cx="6465980" cy="369332"/>
          </a:xfrm>
        </p:grpSpPr>
        <p:sp>
          <p:nvSpPr>
            <p:cNvPr id="82" name="Rectangle 81"/>
            <p:cNvSpPr/>
            <p:nvPr/>
          </p:nvSpPr>
          <p:spPr>
            <a:xfrm>
              <a:off x="838200" y="3245418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1069554" y="3186563"/>
              <a:ext cx="62346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Durée de validité du renouvellement modifiée </a:t>
              </a:r>
            </a:p>
          </p:txBody>
        </p:sp>
      </p:grpSp>
      <p:grpSp>
        <p:nvGrpSpPr>
          <p:cNvPr id="84" name="Grouper 83"/>
          <p:cNvGrpSpPr/>
          <p:nvPr/>
        </p:nvGrpSpPr>
        <p:grpSpPr>
          <a:xfrm>
            <a:off x="7005780" y="3758477"/>
            <a:ext cx="5245100" cy="369332"/>
            <a:chOff x="838200" y="3841566"/>
            <a:chExt cx="5245100" cy="369332"/>
          </a:xfrm>
        </p:grpSpPr>
        <p:sp>
          <p:nvSpPr>
            <p:cNvPr id="85" name="Rectangle 84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Rapport d’activités à remettre chaque année </a:t>
              </a:r>
            </a:p>
          </p:txBody>
        </p:sp>
      </p:grpSp>
      <p:grpSp>
        <p:nvGrpSpPr>
          <p:cNvPr id="87" name="Grouper 86"/>
          <p:cNvGrpSpPr/>
          <p:nvPr/>
        </p:nvGrpSpPr>
        <p:grpSpPr>
          <a:xfrm>
            <a:off x="7005780" y="4308423"/>
            <a:ext cx="5245100" cy="369332"/>
            <a:chOff x="838200" y="3841566"/>
            <a:chExt cx="5245100" cy="369332"/>
          </a:xfrm>
        </p:grpSpPr>
        <p:sp>
          <p:nvSpPr>
            <p:cNvPr id="88" name="Rectangle 87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Possibilité d’être inspecté </a:t>
              </a:r>
            </a:p>
          </p:txBody>
        </p:sp>
      </p:grpSp>
      <p:grpSp>
        <p:nvGrpSpPr>
          <p:cNvPr id="90" name="Grouper 89"/>
          <p:cNvGrpSpPr/>
          <p:nvPr/>
        </p:nvGrpSpPr>
        <p:grpSpPr>
          <a:xfrm>
            <a:off x="7005780" y="4822736"/>
            <a:ext cx="5245100" cy="369332"/>
            <a:chOff x="838200" y="3841566"/>
            <a:chExt cx="5245100" cy="369332"/>
          </a:xfrm>
        </p:grpSpPr>
        <p:sp>
          <p:nvSpPr>
            <p:cNvPr id="91" name="Rectangle 90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Place à l’électronique </a:t>
              </a:r>
            </a:p>
          </p:txBody>
        </p:sp>
      </p:grpSp>
      <p:grpSp>
        <p:nvGrpSpPr>
          <p:cNvPr id="93" name="Grouper 92"/>
          <p:cNvGrpSpPr/>
          <p:nvPr/>
        </p:nvGrpSpPr>
        <p:grpSpPr>
          <a:xfrm>
            <a:off x="7042230" y="5354957"/>
            <a:ext cx="5245100" cy="369332"/>
            <a:chOff x="838200" y="3841566"/>
            <a:chExt cx="5245100" cy="369332"/>
          </a:xfrm>
        </p:grpSpPr>
        <p:sp>
          <p:nvSpPr>
            <p:cNvPr id="94" name="Rectangle 93"/>
            <p:cNvSpPr/>
            <p:nvPr/>
          </p:nvSpPr>
          <p:spPr>
            <a:xfrm>
              <a:off x="838200" y="3900421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069554" y="3841566"/>
              <a:ext cx="5013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Privilégions le courrier électronique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7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 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3825"/>
            <a:ext cx="12191999" cy="6857999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2219663" y="3428999"/>
            <a:ext cx="7752674" cy="1201271"/>
          </a:xfrm>
        </p:spPr>
        <p:txBody>
          <a:bodyPr/>
          <a:lstStyle/>
          <a:p>
            <a:pPr algn="ctr"/>
            <a:r>
              <a:rPr lang="fr-FR" dirty="0"/>
              <a:t>Ce qui ne change pas </a:t>
            </a:r>
          </a:p>
          <a:p>
            <a:pPr algn="ctr"/>
            <a:r>
              <a:rPr lang="fr-FR" sz="2400" b="1" dirty="0"/>
              <a:t>Les avantages liés à la reconnaissance</a:t>
            </a:r>
            <a:br>
              <a:rPr lang="fr-FR" sz="2400" b="1" dirty="0"/>
            </a:br>
            <a:r>
              <a:rPr lang="fr-FR" sz="2400" b="1" dirty="0" smtClean="0"/>
              <a:t> Initiative d’</a:t>
            </a:r>
            <a:r>
              <a:rPr lang="fr-FR" sz="2400" b="1" dirty="0" err="1" smtClean="0"/>
              <a:t>Economie</a:t>
            </a:r>
            <a:r>
              <a:rPr lang="fr-FR" sz="2400" b="1" dirty="0" smtClean="0"/>
              <a:t> sociale ( anciennement EIF)</a:t>
            </a:r>
          </a:p>
          <a:p>
            <a:pPr lvl="0" algn="ctr"/>
            <a:endParaRPr lang="fr-FR" sz="2400" b="1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53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 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340646" y="2846539"/>
            <a:ext cx="3578404" cy="557410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LES CONDITIONS IES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lvl="0"/>
            <a:r>
              <a:rPr lang="fr-FR" b="1" dirty="0"/>
              <a:t>Je prouve que je rentre dans les conditions IES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62" t="37313" r="35757" b="40518"/>
          <a:stretch/>
        </p:blipFill>
        <p:spPr>
          <a:xfrm>
            <a:off x="2776251" y="2456762"/>
            <a:ext cx="1740665" cy="15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er 60"/>
          <p:cNvGrpSpPr/>
          <p:nvPr/>
        </p:nvGrpSpPr>
        <p:grpSpPr>
          <a:xfrm>
            <a:off x="838200" y="3965579"/>
            <a:ext cx="5225210" cy="922836"/>
            <a:chOff x="838200" y="3633744"/>
            <a:chExt cx="5225210" cy="922836"/>
          </a:xfrm>
        </p:grpSpPr>
        <p:sp>
          <p:nvSpPr>
            <p:cNvPr id="62" name="Arc 61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38200" y="3633744"/>
              <a:ext cx="4707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Respecter les 4 principes de l’économie sociale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58468"/>
            <a:ext cx="10509336" cy="507078"/>
          </a:xfrm>
        </p:spPr>
        <p:txBody>
          <a:bodyPr/>
          <a:lstStyle/>
          <a:p>
            <a:r>
              <a:rPr lang="fr-FR" dirty="0"/>
              <a:t>Je prouve que je rentre dans les conditions IES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7843"/>
          </a:xfrm>
        </p:spPr>
        <p:txBody>
          <a:bodyPr/>
          <a:lstStyle/>
          <a:p>
            <a:r>
              <a:rPr lang="fr-FR" dirty="0"/>
              <a:t>Délai de 6 mois après entrée en vigueur de la réforme </a:t>
            </a:r>
            <a:r>
              <a:rPr lang="fr-FR" sz="2000" i="1" dirty="0"/>
              <a:t>(jusqu’au 31/12/2017)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E4EF-599A-C748-8146-2695F62C24A9}" type="datetime1">
              <a:rPr lang="fr-BE" smtClean="0"/>
              <a:pPr/>
              <a:t>21/06/2017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GÉNÉRALE OPÉRATIONNELLE DE L'ÉCONOMIE, DE L'EMPLOI ET DE LA RECHERCHE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5DE8-3208-CF40-A159-DEE1B5418F1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Les Initiatives d’</a:t>
            </a:r>
            <a:r>
              <a:rPr lang="fr-FR" dirty="0" err="1" smtClean="0"/>
              <a:t>Economie</a:t>
            </a:r>
            <a:r>
              <a:rPr lang="fr-FR" dirty="0" smtClean="0"/>
              <a:t> sociale ( anciennement EIF)</a:t>
            </a:r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838200" y="2481133"/>
            <a:ext cx="10295965" cy="644796"/>
            <a:chOff x="2809669" y="2803984"/>
            <a:chExt cx="6465981" cy="644796"/>
          </a:xfrm>
        </p:grpSpPr>
        <p:sp>
          <p:nvSpPr>
            <p:cNvPr id="51" name="Rectangle 50"/>
            <p:cNvSpPr/>
            <p:nvPr/>
          </p:nvSpPr>
          <p:spPr>
            <a:xfrm>
              <a:off x="2809669" y="2803984"/>
              <a:ext cx="6465981" cy="64479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809669" y="2926327"/>
              <a:ext cx="64659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bg1"/>
                  </a:solidFill>
                </a:rPr>
                <a:t>Prouver le respect des conditions de l’agrément « Initiative </a:t>
              </a:r>
              <a:r>
                <a:rPr lang="fr-FR" sz="2000" b="1" dirty="0" smtClean="0">
                  <a:solidFill>
                    <a:schemeClr val="bg1"/>
                  </a:solidFill>
                </a:rPr>
                <a:t>d’Economie </a:t>
              </a:r>
              <a:r>
                <a:rPr lang="fr-FR" sz="2000" b="1" dirty="0">
                  <a:solidFill>
                    <a:schemeClr val="bg1"/>
                  </a:solidFill>
                </a:rPr>
                <a:t>sociale » </a:t>
              </a:r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838200" y="3367856"/>
            <a:ext cx="5225210" cy="922836"/>
            <a:chOff x="838200" y="3633744"/>
            <a:chExt cx="5225210" cy="922836"/>
          </a:xfrm>
        </p:grpSpPr>
        <p:sp>
          <p:nvSpPr>
            <p:cNvPr id="55" name="Arc 54"/>
            <p:cNvSpPr/>
            <p:nvPr/>
          </p:nvSpPr>
          <p:spPr>
            <a:xfrm>
              <a:off x="5049950" y="3832680"/>
              <a:ext cx="1013460" cy="723900"/>
            </a:xfrm>
            <a:prstGeom prst="arc">
              <a:avLst/>
            </a:prstGeom>
            <a:ln w="1016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838200" y="3633744"/>
              <a:ext cx="4707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  <a:ea typeface="Calibri" charset="0"/>
                  <a:cs typeface="Calibri" charset="0"/>
                </a:rPr>
                <a:t>Être une société à finalité sociale ou une ASBL </a:t>
              </a:r>
            </a:p>
          </p:txBody>
        </p:sp>
      </p:grpSp>
      <p:cxnSp>
        <p:nvCxnSpPr>
          <p:cNvPr id="60" name="Connecteur droit 59"/>
          <p:cNvCxnSpPr/>
          <p:nvPr/>
        </p:nvCxnSpPr>
        <p:spPr>
          <a:xfrm>
            <a:off x="6055790" y="2957419"/>
            <a:ext cx="0" cy="2559281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er 64"/>
          <p:cNvGrpSpPr/>
          <p:nvPr/>
        </p:nvGrpSpPr>
        <p:grpSpPr>
          <a:xfrm>
            <a:off x="6324462" y="4093328"/>
            <a:ext cx="5186220" cy="646331"/>
            <a:chOff x="838200" y="2673504"/>
            <a:chExt cx="5186220" cy="646331"/>
          </a:xfrm>
        </p:grpSpPr>
        <p:sp>
          <p:nvSpPr>
            <p:cNvPr id="66" name="Rectangle 65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1069554" y="2673504"/>
              <a:ext cx="49548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b="1" dirty="0">
                  <a:solidFill>
                    <a:schemeClr val="bg1">
                      <a:lumMod val="50000"/>
                    </a:schemeClr>
                  </a:solidFill>
                </a:rPr>
                <a:t>la </a:t>
              </a:r>
              <a: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  <a:t>finalité de service à la collectivité ou</a:t>
              </a:r>
              <a:b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</a:br>
              <a: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  <a:t>aux membres, plutôt que finalité de profit;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8" name="Grouper 67"/>
          <p:cNvGrpSpPr/>
          <p:nvPr/>
        </p:nvGrpSpPr>
        <p:grpSpPr>
          <a:xfrm>
            <a:off x="6324462" y="4789153"/>
            <a:ext cx="5186220" cy="369332"/>
            <a:chOff x="838200" y="2673504"/>
            <a:chExt cx="5186220" cy="369332"/>
          </a:xfrm>
        </p:grpSpPr>
        <p:sp>
          <p:nvSpPr>
            <p:cNvPr id="69" name="Rectangle 68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069554" y="2673504"/>
              <a:ext cx="4954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  <a:t>l'autonomie de gestion;</a:t>
              </a: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71" name="Grouper 70"/>
          <p:cNvGrpSpPr/>
          <p:nvPr/>
        </p:nvGrpSpPr>
        <p:grpSpPr>
          <a:xfrm>
            <a:off x="6324462" y="5207979"/>
            <a:ext cx="5186220" cy="369332"/>
            <a:chOff x="838200" y="2673504"/>
            <a:chExt cx="5186220" cy="369332"/>
          </a:xfrm>
        </p:grpSpPr>
        <p:sp>
          <p:nvSpPr>
            <p:cNvPr id="72" name="Rectangle 71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1069554" y="2673504"/>
              <a:ext cx="49548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  <a:t>le processus de décision démocratique;</a:t>
              </a:r>
              <a:r>
                <a:rPr lang="fr-FR" b="1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</p:txBody>
        </p:sp>
      </p:grpSp>
      <p:grpSp>
        <p:nvGrpSpPr>
          <p:cNvPr id="74" name="Grouper 73"/>
          <p:cNvGrpSpPr/>
          <p:nvPr/>
        </p:nvGrpSpPr>
        <p:grpSpPr>
          <a:xfrm>
            <a:off x="6324462" y="5626805"/>
            <a:ext cx="5186220" cy="646331"/>
            <a:chOff x="838200" y="2673504"/>
            <a:chExt cx="5186220" cy="646331"/>
          </a:xfrm>
        </p:grpSpPr>
        <p:sp>
          <p:nvSpPr>
            <p:cNvPr id="75" name="Rectangle 74"/>
            <p:cNvSpPr/>
            <p:nvPr/>
          </p:nvSpPr>
          <p:spPr>
            <a:xfrm>
              <a:off x="838200" y="2732359"/>
              <a:ext cx="231354" cy="2313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1069554" y="2673504"/>
              <a:ext cx="49548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b="1" dirty="0">
                  <a:solidFill>
                    <a:schemeClr val="bg1">
                      <a:lumMod val="50000"/>
                    </a:schemeClr>
                  </a:solidFill>
                </a:rPr>
                <a:t>la primauté des personnes et du travail sur le capital dans la répartition des revenus. 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189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Acemis - présentation DGO6">
      <a:dk1>
        <a:srgbClr val="000000"/>
      </a:dk1>
      <a:lt1>
        <a:srgbClr val="FFFFFF"/>
      </a:lt1>
      <a:dk2>
        <a:srgbClr val="0E2C58"/>
      </a:dk2>
      <a:lt2>
        <a:srgbClr val="E7E6E6"/>
      </a:lt2>
      <a:accent1>
        <a:srgbClr val="75166F"/>
      </a:accent1>
      <a:accent2>
        <a:srgbClr val="77B71F"/>
      </a:accent2>
      <a:accent3>
        <a:srgbClr val="0E2C58"/>
      </a:accent3>
      <a:accent4>
        <a:srgbClr val="A67D69"/>
      </a:accent4>
      <a:accent5>
        <a:srgbClr val="E78C22"/>
      </a:accent5>
      <a:accent6>
        <a:srgbClr val="386EB6"/>
      </a:accent6>
      <a:hlink>
        <a:srgbClr val="DC548E"/>
      </a:hlink>
      <a:folHlink>
        <a:srgbClr val="EFBE2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3411</Words>
  <Application>Microsoft Office PowerPoint</Application>
  <PresentationFormat>Widescreen</PresentationFormat>
  <Paragraphs>506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Arial</vt:lpstr>
      <vt:lpstr>Calibri</vt:lpstr>
      <vt:lpstr>Calibri Light</vt:lpstr>
      <vt:lpstr>Mangal</vt:lpstr>
      <vt:lpstr>Wingdings</vt:lpstr>
      <vt:lpstr>Thème Office</vt:lpstr>
      <vt:lpstr>Réforme DGO6</vt:lpstr>
      <vt:lpstr>PowerPoint Presentation</vt:lpstr>
      <vt:lpstr>INTRODUCTION</vt:lpstr>
      <vt:lpstr>EN BREF, ce qui va changer pour vous...</vt:lpstr>
      <vt:lpstr>EN BREF, ce qui va changer pour vous...</vt:lpstr>
      <vt:lpstr>EN BREF, ce qui va changer pour vous...</vt:lpstr>
      <vt:lpstr>PowerPoint Presentation</vt:lpstr>
      <vt:lpstr>LES CONDITIONS IES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Je prouve que je rentre dans les conditions IES </vt:lpstr>
      <vt:lpstr>LE RENOUVELLEMENT DE L’AGRÉMENT</vt:lpstr>
      <vt:lpstr>Le renouvellement de l’agrément</vt:lpstr>
      <vt:lpstr>Le renouvellement de l’agrément</vt:lpstr>
      <vt:lpstr>Le renouvellement de l’agrément</vt:lpstr>
      <vt:lpstr>PowerPoint Presentation</vt:lpstr>
      <vt:lpstr>Le renouvellement de l’agrément</vt:lpstr>
      <vt:lpstr>Le renouvellement de l’agrément</vt:lpstr>
      <vt:lpstr>Le renouvellement de l’agrément</vt:lpstr>
      <vt:lpstr>Le rapport d’activités annuel</vt:lpstr>
      <vt:lpstr>Le rapport d’activités annuel</vt:lpstr>
      <vt:lpstr>Le rapport d’activités annuel</vt:lpstr>
      <vt:lpstr>Le rapport d’activités annuel</vt:lpstr>
      <vt:lpstr>Le rapport d’activités annuel</vt:lpstr>
      <vt:lpstr>Le rapport d’activités annuel</vt:lpstr>
      <vt:lpstr>Le rapport d’activités annuel</vt:lpstr>
      <vt:lpstr>Le rapport d’activités annuel</vt:lpstr>
      <vt:lpstr>LA POSSIBILITÉ D’ÊTRE INSPECTÉ</vt:lpstr>
      <vt:lpstr>La possibilité d’être inspecté</vt:lpstr>
      <vt:lpstr>La possibilité d’être inspecté</vt:lpstr>
      <vt:lpstr>La possibilité d’être inspecté</vt:lpstr>
      <vt:lpstr>La possibilité d’être inspecté</vt:lpstr>
      <vt:lpstr>La possibilité d’être inspecté</vt:lpstr>
      <vt:lpstr>La possibilité d’être inspecté</vt:lpstr>
      <vt:lpstr>PLACE À L’ÉLECTRONIQUE</vt:lpstr>
      <vt:lpstr>Plus de formulaires papier, PLACE À L’ÉLECTRONIQUE</vt:lpstr>
      <vt:lpstr>Plus de formulaires papier, PLACE À L’ÉLECTRONIQUE</vt:lpstr>
      <vt:lpstr>Plus de formulaires papier, PLACE À L’ÉLECTRONIQUE</vt:lpstr>
      <vt:lpstr>Plus de formulaires papier, PLACE À L’ÉLECTRONIQUE</vt:lpstr>
      <vt:lpstr>Plus de formulaires papier, PLACE À L’ÉLECTRONIQUE</vt:lpstr>
      <vt:lpstr>PowerPoint Presentation</vt:lpstr>
      <vt:lpstr>Modifications des règles de versement des subventions</vt:lpstr>
      <vt:lpstr>PowerPoint Presentation</vt:lpstr>
      <vt:lpstr>PowerPoint Presentation</vt:lpstr>
      <vt:lpstr>PowerPoint Presentation</vt:lpstr>
      <vt:lpstr>PowerPoint Presentation</vt:lpstr>
      <vt:lpstr>PRIVILÉGIONS LE COURRIER ÉLECTRONIQUE</vt:lpstr>
      <vt:lpstr>Privilégier les emails</vt:lpstr>
      <vt:lpstr>Privilégier les emails</vt:lpstr>
      <vt:lpstr>Privilégier les emails</vt:lpstr>
      <vt:lpstr>Privilégier les emails</vt:lpstr>
      <vt:lpstr>PowerPoint Presentation</vt:lpstr>
      <vt:lpstr>Réforme DGO6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 Stimart</dc:creator>
  <cp:lastModifiedBy>PCN</cp:lastModifiedBy>
  <cp:revision>163</cp:revision>
  <dcterms:created xsi:type="dcterms:W3CDTF">2017-06-08T10:01:55Z</dcterms:created>
  <dcterms:modified xsi:type="dcterms:W3CDTF">2017-06-21T09:56:27Z</dcterms:modified>
</cp:coreProperties>
</file>